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1" d="100"/>
          <a:sy n="51" d="100"/>
        </p:scale>
        <p:origin x="64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98317A-0DD9-44FD-B3BB-36351640A78B}" type="datetimeFigureOut">
              <a:rPr lang="en-US" smtClean="0"/>
              <a:t>4/3/2014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4E2FAF-13EF-4032-844E-68A0EBB1E5BA}" type="slidenum">
              <a:rPr lang="en-US" smtClean="0"/>
              <a:t>‹#›</a:t>
            </a:fld>
            <a:endParaRPr lang="en-US"/>
          </a:p>
        </p:txBody>
      </p:sp>
    </p:spTree>
    <p:extLst>
      <p:ext uri="{BB962C8B-B14F-4D97-AF65-F5344CB8AC3E}">
        <p14:creationId xmlns:p14="http://schemas.microsoft.com/office/powerpoint/2010/main" val="2767550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E9079FA-BC33-4EC7-872C-E866BF829519}" type="slidenum">
              <a:rPr lang="en-US" sz="1200" smtClean="0">
                <a:latin typeface="Arial" panose="020B0604020202020204" pitchFamily="34" charset="0"/>
              </a:rPr>
              <a:pPr/>
              <a:t>14</a:t>
            </a:fld>
            <a:endParaRPr lang="en-US" sz="1200" smtClean="0">
              <a:latin typeface="Arial" panose="020B0604020202020204" pitchFamily="34" charset="0"/>
            </a:endParaRPr>
          </a:p>
        </p:txBody>
      </p:sp>
    </p:spTree>
    <p:extLst>
      <p:ext uri="{BB962C8B-B14F-4D97-AF65-F5344CB8AC3E}">
        <p14:creationId xmlns:p14="http://schemas.microsoft.com/office/powerpoint/2010/main" val="4124977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74CB6C3-20E3-4398-A033-32DB15E75365}" type="slidenum">
              <a:rPr lang="en-US" sz="1200" smtClean="0">
                <a:latin typeface="Arial" panose="020B0604020202020204" pitchFamily="34" charset="0"/>
              </a:rPr>
              <a:pPr/>
              <a:t>15</a:t>
            </a:fld>
            <a:endParaRPr lang="en-US" sz="1200" smtClean="0">
              <a:latin typeface="Arial" panose="020B0604020202020204" pitchFamily="34" charset="0"/>
            </a:endParaRPr>
          </a:p>
        </p:txBody>
      </p:sp>
    </p:spTree>
    <p:extLst>
      <p:ext uri="{BB962C8B-B14F-4D97-AF65-F5344CB8AC3E}">
        <p14:creationId xmlns:p14="http://schemas.microsoft.com/office/powerpoint/2010/main" val="1124168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1F7F4AE-057F-4B0B-8B65-17D18697518B}" type="slidenum">
              <a:rPr lang="en-US" sz="1200" smtClean="0">
                <a:latin typeface="Arial" panose="020B0604020202020204" pitchFamily="34" charset="0"/>
              </a:rPr>
              <a:pPr/>
              <a:t>16</a:t>
            </a:fld>
            <a:endParaRPr lang="en-US" sz="1200" smtClean="0">
              <a:latin typeface="Arial" panose="020B0604020202020204" pitchFamily="34" charset="0"/>
            </a:endParaRPr>
          </a:p>
        </p:txBody>
      </p:sp>
    </p:spTree>
    <p:extLst>
      <p:ext uri="{BB962C8B-B14F-4D97-AF65-F5344CB8AC3E}">
        <p14:creationId xmlns:p14="http://schemas.microsoft.com/office/powerpoint/2010/main" val="3756522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1074B0D-161D-443B-ABC4-EDC24C0E3733}" type="slidenum">
              <a:rPr lang="en-US" sz="1200" smtClean="0">
                <a:latin typeface="Arial" panose="020B0604020202020204" pitchFamily="34" charset="0"/>
              </a:rPr>
              <a:pPr/>
              <a:t>17</a:t>
            </a:fld>
            <a:endParaRPr lang="en-US" sz="1200" smtClean="0">
              <a:latin typeface="Arial" panose="020B0604020202020204" pitchFamily="34" charset="0"/>
            </a:endParaRPr>
          </a:p>
        </p:txBody>
      </p:sp>
    </p:spTree>
    <p:extLst>
      <p:ext uri="{BB962C8B-B14F-4D97-AF65-F5344CB8AC3E}">
        <p14:creationId xmlns:p14="http://schemas.microsoft.com/office/powerpoint/2010/main" val="1414219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30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088983B-2F89-4149-9771-3793024396E4}" type="slidenum">
              <a:rPr lang="en-US" sz="1200" smtClean="0">
                <a:latin typeface="Arial" panose="020B0604020202020204" pitchFamily="34" charset="0"/>
              </a:rPr>
              <a:pPr/>
              <a:t>38</a:t>
            </a:fld>
            <a:endParaRPr lang="en-US" sz="1200" smtClean="0">
              <a:latin typeface="Arial" panose="020B0604020202020204" pitchFamily="34" charset="0"/>
            </a:endParaRPr>
          </a:p>
        </p:txBody>
      </p:sp>
    </p:spTree>
    <p:extLst>
      <p:ext uri="{BB962C8B-B14F-4D97-AF65-F5344CB8AC3E}">
        <p14:creationId xmlns:p14="http://schemas.microsoft.com/office/powerpoint/2010/main" val="299986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32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00125A8-70B5-4CF5-B591-67D03E841171}" type="slidenum">
              <a:rPr lang="en-US" sz="1200" smtClean="0">
                <a:latin typeface="Arial" panose="020B0604020202020204" pitchFamily="34" charset="0"/>
              </a:rPr>
              <a:pPr/>
              <a:t>39</a:t>
            </a:fld>
            <a:endParaRPr lang="en-US" sz="1200" smtClean="0">
              <a:latin typeface="Arial" panose="020B0604020202020204" pitchFamily="34" charset="0"/>
            </a:endParaRPr>
          </a:p>
        </p:txBody>
      </p:sp>
    </p:spTree>
    <p:extLst>
      <p:ext uri="{BB962C8B-B14F-4D97-AF65-F5344CB8AC3E}">
        <p14:creationId xmlns:p14="http://schemas.microsoft.com/office/powerpoint/2010/main" val="2792584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DC193A9-6BF4-4C4D-99BA-65C06B091DE5}" type="slidenum">
              <a:rPr lang="en-US" smtClean="0">
                <a:latin typeface="Arial" panose="020B0604020202020204" pitchFamily="34" charset="0"/>
              </a:rPr>
              <a:pPr>
                <a:spcBef>
                  <a:spcPct val="0"/>
                </a:spcBef>
              </a:pPr>
              <a:t>40</a:t>
            </a:fld>
            <a:endParaRPr lang="en-US" smtClean="0">
              <a:latin typeface="Arial" panose="020B0604020202020204" pitchFamily="34" charset="0"/>
            </a:endParaRPr>
          </a:p>
        </p:txBody>
      </p:sp>
      <p:sp>
        <p:nvSpPr>
          <p:cNvPr id="134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583429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F207E8A-4780-4CC4-BE98-DA9EDA2969DF}" type="slidenum">
              <a:rPr lang="en-US" smtClean="0">
                <a:latin typeface="Arial" panose="020B0604020202020204" pitchFamily="34" charset="0"/>
              </a:rPr>
              <a:pPr>
                <a:spcBef>
                  <a:spcPct val="0"/>
                </a:spcBef>
              </a:pPr>
              <a:t>41</a:t>
            </a:fld>
            <a:endParaRPr lang="en-US" smtClean="0">
              <a:latin typeface="Arial" panose="020B0604020202020204" pitchFamily="34" charset="0"/>
            </a:endParaRPr>
          </a:p>
        </p:txBody>
      </p:sp>
      <p:sp>
        <p:nvSpPr>
          <p:cNvPr id="13619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960639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38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9F62F1B-7DD4-4123-B5B7-0E51E37C0C99}" type="slidenum">
              <a:rPr lang="en-US" sz="1200" smtClean="0">
                <a:latin typeface="Arial" panose="020B0604020202020204" pitchFamily="34" charset="0"/>
              </a:rPr>
              <a:pPr/>
              <a:t>42</a:t>
            </a:fld>
            <a:endParaRPr lang="en-US" sz="1200" smtClean="0">
              <a:latin typeface="Arial" panose="020B0604020202020204" pitchFamily="34" charset="0"/>
            </a:endParaRPr>
          </a:p>
        </p:txBody>
      </p:sp>
    </p:spTree>
    <p:extLst>
      <p:ext uri="{BB962C8B-B14F-4D97-AF65-F5344CB8AC3E}">
        <p14:creationId xmlns:p14="http://schemas.microsoft.com/office/powerpoint/2010/main" val="1951198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40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7C30A06-B3B2-4B42-802D-89E392ABD342}" type="slidenum">
              <a:rPr lang="en-US" sz="1200" smtClean="0">
                <a:latin typeface="Arial" panose="020B0604020202020204" pitchFamily="34" charset="0"/>
              </a:rPr>
              <a:pPr/>
              <a:t>43</a:t>
            </a:fld>
            <a:endParaRPr lang="en-US" sz="1200" smtClean="0">
              <a:latin typeface="Arial" panose="020B0604020202020204" pitchFamily="34" charset="0"/>
            </a:endParaRPr>
          </a:p>
        </p:txBody>
      </p:sp>
    </p:spTree>
    <p:extLst>
      <p:ext uri="{BB962C8B-B14F-4D97-AF65-F5344CB8AC3E}">
        <p14:creationId xmlns:p14="http://schemas.microsoft.com/office/powerpoint/2010/main" val="818609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A680C44-6670-4CDF-982B-D7F1F09201D3}" type="slidenum">
              <a:rPr lang="en-US" sz="1200" smtClean="0">
                <a:latin typeface="Arial" panose="020B0604020202020204" pitchFamily="34" charset="0"/>
              </a:rPr>
              <a:pPr/>
              <a:t>45</a:t>
            </a:fld>
            <a:endParaRPr lang="en-US" sz="1200" smtClean="0">
              <a:latin typeface="Arial" panose="020B0604020202020204" pitchFamily="34" charset="0"/>
            </a:endParaRPr>
          </a:p>
        </p:txBody>
      </p:sp>
      <p:sp>
        <p:nvSpPr>
          <p:cNvPr id="143363" name="Rectangle 2"/>
          <p:cNvSpPr>
            <a:spLocks noRot="1" noChangeArrowheads="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xfrm>
            <a:off x="679450" y="4713288"/>
            <a:ext cx="5438775" cy="44688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PE" smtClean="0">
                <a:latin typeface="Arial" panose="020B0604020202020204" pitchFamily="34" charset="0"/>
              </a:rPr>
              <a:t>Mentor: Discute lo que has aprendido de estos 2 versículos claves con tu mentor</a:t>
            </a:r>
          </a:p>
        </p:txBody>
      </p:sp>
    </p:spTree>
    <p:extLst>
      <p:ext uri="{BB962C8B-B14F-4D97-AF65-F5344CB8AC3E}">
        <p14:creationId xmlns:p14="http://schemas.microsoft.com/office/powerpoint/2010/main" val="2740918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E88A8C-8F6A-4DD9-916E-548F148D8F5A}" type="datetimeFigureOut">
              <a:rPr lang="en-US" smtClean="0"/>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27177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88A8C-8F6A-4DD9-916E-548F148D8F5A}" type="datetimeFigureOut">
              <a:rPr lang="en-US" smtClean="0"/>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895148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E88A8C-8F6A-4DD9-916E-548F148D8F5A}" type="datetimeFigureOut">
              <a:rPr lang="en-US" smtClean="0"/>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2058658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E88A8C-8F6A-4DD9-916E-548F148D8F5A}" type="datetimeFigureOut">
              <a:rPr lang="en-US" smtClean="0"/>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358609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E88A8C-8F6A-4DD9-916E-548F148D8F5A}" type="datetimeFigureOut">
              <a:rPr lang="en-US" smtClean="0"/>
              <a:t>4/3/2014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41379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E88A8C-8F6A-4DD9-916E-548F148D8F5A}" type="datetimeFigureOut">
              <a:rPr lang="en-US" smtClean="0"/>
              <a:t>4/3/2014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3398451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E88A8C-8F6A-4DD9-916E-548F148D8F5A}" type="datetimeFigureOut">
              <a:rPr lang="en-US" smtClean="0"/>
              <a:t>4/3/2014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287698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88A8C-8F6A-4DD9-916E-548F148D8F5A}" type="datetimeFigureOut">
              <a:rPr lang="en-US" smtClean="0"/>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211837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88A8C-8F6A-4DD9-916E-548F148D8F5A}" type="datetimeFigureOut">
              <a:rPr lang="en-US" smtClean="0"/>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2203589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88A8C-8F6A-4DD9-916E-548F148D8F5A}" type="datetimeFigureOut">
              <a:rPr lang="en-US" smtClean="0"/>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3613370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E88A8C-8F6A-4DD9-916E-548F148D8F5A}" type="datetimeFigureOut">
              <a:rPr lang="en-US" smtClean="0"/>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FD43F-8FEB-4AFA-BE9F-5384430C5E16}" type="slidenum">
              <a:rPr lang="en-US" smtClean="0"/>
              <a:t>‹#›</a:t>
            </a:fld>
            <a:endParaRPr lang="en-US"/>
          </a:p>
        </p:txBody>
      </p:sp>
    </p:spTree>
    <p:extLst>
      <p:ext uri="{BB962C8B-B14F-4D97-AF65-F5344CB8AC3E}">
        <p14:creationId xmlns:p14="http://schemas.microsoft.com/office/powerpoint/2010/main" val="1227935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009C19D-796A-4680-9FA1-E0A8F4364DFA}" type="slidenum">
              <a:rPr lang="en-GB"/>
              <a:pPr>
                <a:defRPr/>
              </a:pPr>
              <a:t>‹#›</a:t>
            </a:fld>
            <a:endParaRPr lang="en-GB" dirty="0"/>
          </a:p>
        </p:txBody>
      </p:sp>
    </p:spTree>
    <p:extLst>
      <p:ext uri="{BB962C8B-B14F-4D97-AF65-F5344CB8AC3E}">
        <p14:creationId xmlns:p14="http://schemas.microsoft.com/office/powerpoint/2010/main" val="1907736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E88A8C-8F6A-4DD9-916E-548F148D8F5A}" type="datetimeFigureOut">
              <a:rPr lang="en-US" smtClean="0"/>
              <a:t>4/3/2014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8FD43F-8FEB-4AFA-BE9F-5384430C5E16}" type="slidenum">
              <a:rPr lang="en-US" smtClean="0"/>
              <a:t>‹#›</a:t>
            </a:fld>
            <a:endParaRPr lang="en-US"/>
          </a:p>
        </p:txBody>
      </p:sp>
    </p:spTree>
    <p:extLst>
      <p:ext uri="{BB962C8B-B14F-4D97-AF65-F5344CB8AC3E}">
        <p14:creationId xmlns:p14="http://schemas.microsoft.com/office/powerpoint/2010/main" val="1330332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Video_Las_Hormigas.mp4" TargetMode="External"/><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gif"/><Relationship Id="rId4" Type="http://schemas.openxmlformats.org/officeDocument/2006/relationships/image" Target="../media/image23.gif"/></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p:cNvSpPr/>
          <p:nvPr/>
        </p:nvSpPr>
        <p:spPr>
          <a:xfrm>
            <a:off x="1524000" y="0"/>
            <a:ext cx="9144000" cy="6858000"/>
          </a:xfrm>
          <a:prstGeom prst="rect">
            <a:avLst/>
          </a:prstGeom>
          <a:solidFill>
            <a:srgbClr val="4C146B"/>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ndParaRPr>
          </a:p>
        </p:txBody>
      </p:sp>
      <p:pic>
        <p:nvPicPr>
          <p:cNvPr id="87043" name="3 Imagen"/>
          <p:cNvPicPr>
            <a:picLocks noChangeAspect="1"/>
          </p:cNvPicPr>
          <p:nvPr/>
        </p:nvPicPr>
        <p:blipFill>
          <a:blip r:embed="rId2">
            <a:extLst>
              <a:ext uri="{28A0092B-C50C-407E-A947-70E740481C1C}">
                <a14:useLocalDpi xmlns:a14="http://schemas.microsoft.com/office/drawing/2010/main" val="0"/>
              </a:ext>
            </a:extLst>
          </a:blip>
          <a:srcRect t="5643" r="259" b="16586"/>
          <a:stretch>
            <a:fillRect/>
          </a:stretch>
        </p:blipFill>
        <p:spPr bwMode="auto">
          <a:xfrm>
            <a:off x="1524000" y="1066800"/>
            <a:ext cx="9144000" cy="5791200"/>
          </a:xfrm>
          <a:prstGeom prst="rect">
            <a:avLst/>
          </a:prstGeom>
          <a:solidFill>
            <a:srgbClr val="6600CC"/>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524000" y="152401"/>
            <a:ext cx="8915400" cy="1832168"/>
          </a:xfrm>
          <a:prstGeom prst="rect">
            <a:avLst/>
          </a:prstGeom>
          <a:noFill/>
          <a:effectLst>
            <a:outerShdw blurRad="50800" dist="38100" algn="l" rotWithShape="0">
              <a:prstClr val="black">
                <a:alpha val="40000"/>
              </a:prstClr>
            </a:outerShdw>
          </a:effectLst>
        </p:spPr>
        <p:txBody>
          <a:bodyPr>
            <a:spAutoFit/>
          </a:bodyPr>
          <a:lstStyle/>
          <a:p>
            <a:pPr algn="ctr">
              <a:lnSpc>
                <a:spcPts val="6700"/>
              </a:lnSpc>
              <a:defRPr/>
            </a:pPr>
            <a:r>
              <a:rPr lang="es-PE" sz="7200" b="1" dirty="0">
                <a:ln>
                  <a:solidFill>
                    <a:srgbClr val="FCC283"/>
                  </a:solidFill>
                </a:ln>
                <a:solidFill>
                  <a:schemeClr val="bg1">
                    <a:lumMod val="95000"/>
                  </a:schemeClr>
                </a:solidFill>
                <a:effectLst>
                  <a:outerShdw blurRad="38100" dist="38100" dir="2700000" algn="tl">
                    <a:srgbClr val="000000">
                      <a:alpha val="43137"/>
                    </a:srgbClr>
                  </a:outerShdw>
                </a:effectLst>
                <a:latin typeface="Arial Black" panose="020B0A04020102020204" pitchFamily="34" charset="0"/>
                <a:cs typeface="Narkisim" pitchFamily="34" charset="-79"/>
              </a:rPr>
              <a:t>Unidad como</a:t>
            </a:r>
          </a:p>
          <a:p>
            <a:pPr algn="ctr">
              <a:lnSpc>
                <a:spcPts val="6700"/>
              </a:lnSpc>
              <a:defRPr/>
            </a:pPr>
            <a:r>
              <a:rPr lang="es-PE" sz="7200" b="1" dirty="0">
                <a:ln>
                  <a:solidFill>
                    <a:srgbClr val="FCC283"/>
                  </a:solidFill>
                </a:ln>
                <a:solidFill>
                  <a:schemeClr val="bg1">
                    <a:lumMod val="95000"/>
                  </a:schemeClr>
                </a:solidFill>
                <a:effectLst>
                  <a:outerShdw blurRad="38100" dist="38100" dir="2700000" algn="tl">
                    <a:srgbClr val="000000">
                      <a:alpha val="43137"/>
                    </a:srgbClr>
                  </a:outerShdw>
                </a:effectLst>
                <a:latin typeface="Arial Black" panose="020B0A04020102020204" pitchFamily="34" charset="0"/>
                <a:cs typeface="Narkisim" pitchFamily="34" charset="-79"/>
              </a:rPr>
              <a:t>Equipo</a:t>
            </a:r>
            <a:endParaRPr lang="en-US" sz="7200" dirty="0">
              <a:latin typeface="Arial" panose="020B0604020202020204" pitchFamily="34" charset="0"/>
            </a:endParaRPr>
          </a:p>
        </p:txBody>
      </p:sp>
      <p:pic>
        <p:nvPicPr>
          <p:cNvPr id="87045" name="Picture 1"/>
          <p:cNvPicPr>
            <a:picLocks noChangeAspect="1"/>
          </p:cNvPicPr>
          <p:nvPr/>
        </p:nvPicPr>
        <p:blipFill>
          <a:blip r:embed="rId3">
            <a:extLst>
              <a:ext uri="{28A0092B-C50C-407E-A947-70E740481C1C}">
                <a14:useLocalDpi xmlns:a14="http://schemas.microsoft.com/office/drawing/2010/main" val="0"/>
              </a:ext>
            </a:extLst>
          </a:blip>
          <a:srcRect l="19354" t="4796" r="19354" b="13258"/>
          <a:stretch>
            <a:fillRect/>
          </a:stretch>
        </p:blipFill>
        <p:spPr bwMode="auto">
          <a:xfrm>
            <a:off x="1600200" y="4953000"/>
            <a:ext cx="198120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4236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4639" y="3632200"/>
            <a:ext cx="4300537"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TextBox 1"/>
          <p:cNvSpPr txBox="1">
            <a:spLocks noChangeArrowheads="1"/>
          </p:cNvSpPr>
          <p:nvPr/>
        </p:nvSpPr>
        <p:spPr bwMode="auto">
          <a:xfrm>
            <a:off x="2057400" y="381001"/>
            <a:ext cx="80010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b="1">
                <a:solidFill>
                  <a:srgbClr val="FF0000"/>
                </a:solidFill>
              </a:rPr>
              <a:t>…yo en ellos y tú en mí. Permite que alcancen la perfección en la unidad, y así el mundo reconozca que tú me enviaste y que los has amado a ellos tal como me has amado a mí.</a:t>
            </a:r>
          </a:p>
          <a:p>
            <a:pPr algn="r">
              <a:spcBef>
                <a:spcPct val="0"/>
              </a:spcBef>
              <a:buFontTx/>
              <a:buNone/>
            </a:pPr>
            <a:r>
              <a:rPr lang="es-PE" sz="2400"/>
              <a:t>Juan 17:23</a:t>
            </a:r>
            <a:endParaRPr lang="en-US" sz="2400"/>
          </a:p>
        </p:txBody>
      </p:sp>
      <p:sp>
        <p:nvSpPr>
          <p:cNvPr id="4" name="TextBox 1"/>
          <p:cNvSpPr txBox="1">
            <a:spLocks noChangeArrowheads="1"/>
          </p:cNvSpPr>
          <p:nvPr/>
        </p:nvSpPr>
        <p:spPr bwMode="auto">
          <a:xfrm>
            <a:off x="5715000" y="3632201"/>
            <a:ext cx="48260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a:t>La unidad no solo una unidad</a:t>
            </a:r>
            <a:r>
              <a:rPr lang="es-PE" b="1"/>
              <a:t> invisible y spiritual </a:t>
            </a:r>
            <a:r>
              <a:rPr lang="es-PE"/>
              <a:t>sino que una unidad que todo el mundo puede </a:t>
            </a:r>
            <a:r>
              <a:rPr lang="es-PE" sz="4400" b="1"/>
              <a:t>ver</a:t>
            </a:r>
            <a:r>
              <a:rPr lang="es-PE"/>
              <a:t>.</a:t>
            </a:r>
            <a:endParaRPr lang="en-US"/>
          </a:p>
          <a:p>
            <a:pPr>
              <a:spcBef>
                <a:spcPct val="0"/>
              </a:spcBef>
              <a:buFontTx/>
              <a:buNone/>
            </a:pPr>
            <a:endParaRPr lang="en-US" sz="2400"/>
          </a:p>
        </p:txBody>
      </p:sp>
    </p:spTree>
    <p:extLst>
      <p:ext uri="{BB962C8B-B14F-4D97-AF65-F5344CB8AC3E}">
        <p14:creationId xmlns:p14="http://schemas.microsoft.com/office/powerpoint/2010/main" val="6584217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
            <a:ext cx="9144000" cy="33940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9091" name="TextBox 1"/>
          <p:cNvSpPr txBox="1">
            <a:spLocks noChangeArrowheads="1"/>
          </p:cNvSpPr>
          <p:nvPr/>
        </p:nvSpPr>
        <p:spPr bwMode="auto">
          <a:xfrm>
            <a:off x="1752600" y="228600"/>
            <a:ext cx="868680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3600" b="1">
                <a:solidFill>
                  <a:srgbClr val="FFFFFF"/>
                </a:solidFill>
              </a:rPr>
              <a:t>La Unidad Verdadera </a:t>
            </a:r>
          </a:p>
          <a:p>
            <a:pPr algn="ctr">
              <a:spcBef>
                <a:spcPct val="0"/>
              </a:spcBef>
              <a:buFontTx/>
              <a:buNone/>
            </a:pPr>
            <a:r>
              <a:rPr lang="es-PE" sz="2400">
                <a:solidFill>
                  <a:srgbClr val="FFFFFF"/>
                </a:solidFill>
              </a:rPr>
              <a:t>Romanos 15:5-6</a:t>
            </a:r>
          </a:p>
          <a:p>
            <a:pPr>
              <a:spcBef>
                <a:spcPct val="0"/>
              </a:spcBef>
              <a:buFontTx/>
              <a:buNone/>
            </a:pPr>
            <a:r>
              <a:rPr lang="es-ES" sz="2800">
                <a:solidFill>
                  <a:srgbClr val="FFFFFF"/>
                </a:solidFill>
              </a:rPr>
              <a:t>Que el Dios que infunde aliento y perseverancia les conceda vivir juntos en armonía, conforme al ejemplo de Cristo Jesús,</a:t>
            </a:r>
            <a:r>
              <a:rPr lang="es-ES" sz="2800" b="1" baseline="30000">
                <a:solidFill>
                  <a:srgbClr val="FFFFFF"/>
                </a:solidFill>
              </a:rPr>
              <a:t> </a:t>
            </a:r>
            <a:r>
              <a:rPr lang="es-ES" sz="2800">
                <a:solidFill>
                  <a:srgbClr val="FFFFFF"/>
                </a:solidFill>
              </a:rPr>
              <a:t>para que con un solo corazón y a una sola voz glorifiquen al Dios y Padre de nuestro Señor Jesucristo.</a:t>
            </a:r>
            <a:r>
              <a:rPr lang="es-PE" sz="2800">
                <a:solidFill>
                  <a:srgbClr val="FFFFFF"/>
                </a:solidFill>
              </a:rPr>
              <a:t> (NVI)</a:t>
            </a:r>
            <a:endParaRPr lang="en-US" sz="2400">
              <a:solidFill>
                <a:srgbClr val="FFFFFF"/>
              </a:solidFill>
            </a:endParaRPr>
          </a:p>
        </p:txBody>
      </p:sp>
      <p:pic>
        <p:nvPicPr>
          <p:cNvPr id="89092" name="Picture 2" descr="http://liver.ca/files/Images/Globe_International_partnershilp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394076"/>
            <a:ext cx="3886200" cy="346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3" name="TextBox 1"/>
          <p:cNvSpPr txBox="1">
            <a:spLocks noChangeArrowheads="1"/>
          </p:cNvSpPr>
          <p:nvPr/>
        </p:nvSpPr>
        <p:spPr bwMode="auto">
          <a:xfrm>
            <a:off x="5029200" y="3886200"/>
            <a:ext cx="54102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sz="2400"/>
              <a:t>Y el Dios de la paciencia y de la consolación os dé entre vosotros </a:t>
            </a:r>
          </a:p>
          <a:p>
            <a:pPr>
              <a:spcBef>
                <a:spcPct val="0"/>
              </a:spcBef>
              <a:buFontTx/>
              <a:buNone/>
            </a:pPr>
            <a:r>
              <a:rPr lang="es-ES" b="1"/>
              <a:t>un mismo sentir </a:t>
            </a:r>
            <a:r>
              <a:rPr lang="es-ES" sz="2400"/>
              <a:t>según Cristo Jesús, para que unánimes, a una voz, glorifiquéis al Dios y Padre de nuestro Señor Jesucristo. (RV 95)</a:t>
            </a:r>
            <a:endParaRPr lang="en-US" sz="2400">
              <a:latin typeface="Times New Roman" panose="02020603050405020304" pitchFamily="18" charset="0"/>
            </a:endParaRPr>
          </a:p>
        </p:txBody>
      </p:sp>
    </p:spTree>
    <p:extLst>
      <p:ext uri="{BB962C8B-B14F-4D97-AF65-F5344CB8AC3E}">
        <p14:creationId xmlns:p14="http://schemas.microsoft.com/office/powerpoint/2010/main" val="26381460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990600"/>
            <a:ext cx="9144000" cy="39624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0115" name="TextBox 1"/>
          <p:cNvSpPr txBox="1">
            <a:spLocks noChangeArrowheads="1"/>
          </p:cNvSpPr>
          <p:nvPr/>
        </p:nvSpPr>
        <p:spPr bwMode="auto">
          <a:xfrm>
            <a:off x="1752600" y="152401"/>
            <a:ext cx="87630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sz="4000"/>
              <a:t>1. </a:t>
            </a:r>
            <a:r>
              <a:rPr lang="es-PE" sz="3800"/>
              <a:t>La verdadera unidad viene de </a:t>
            </a:r>
            <a:r>
              <a:rPr lang="es-PE" sz="4000" b="1" u="sng"/>
              <a:t>Dios</a:t>
            </a:r>
            <a:r>
              <a:rPr lang="es-PE" sz="4000"/>
              <a:t>.</a:t>
            </a:r>
            <a:endParaRPr lang="en-US" sz="4000"/>
          </a:p>
          <a:p>
            <a:pPr>
              <a:spcBef>
                <a:spcPct val="0"/>
              </a:spcBef>
              <a:buFontTx/>
              <a:buNone/>
            </a:pPr>
            <a:endParaRPr lang="es-PE" sz="3600" b="1">
              <a:solidFill>
                <a:schemeClr val="bg1"/>
              </a:solidFill>
            </a:endParaRPr>
          </a:p>
          <a:p>
            <a:pPr>
              <a:spcBef>
                <a:spcPct val="0"/>
              </a:spcBef>
              <a:buFontTx/>
              <a:buNone/>
            </a:pPr>
            <a:r>
              <a:rPr lang="es-PE" sz="3600" b="1">
                <a:solidFill>
                  <a:schemeClr val="bg1"/>
                </a:solidFill>
              </a:rPr>
              <a:t>NO es algo que podamos alcanzar por nuestros esfuerzos, sino que tiene que venir de Dios. </a:t>
            </a:r>
          </a:p>
          <a:p>
            <a:pPr>
              <a:spcBef>
                <a:spcPct val="0"/>
              </a:spcBef>
              <a:buFontTx/>
              <a:buNone/>
            </a:pPr>
            <a:endParaRPr lang="es-PE" sz="3600" b="1">
              <a:solidFill>
                <a:schemeClr val="bg1"/>
              </a:solidFill>
            </a:endParaRPr>
          </a:p>
          <a:p>
            <a:pPr>
              <a:spcBef>
                <a:spcPct val="0"/>
              </a:spcBef>
              <a:buFontTx/>
              <a:buNone/>
            </a:pPr>
            <a:r>
              <a:rPr lang="es-PE" sz="3600" b="1">
                <a:solidFill>
                  <a:schemeClr val="bg1"/>
                </a:solidFill>
              </a:rPr>
              <a:t>Dios nos trae la madurez para cada uno de nosotros.</a:t>
            </a:r>
            <a:endParaRPr lang="en-US" sz="3600" b="1">
              <a:solidFill>
                <a:schemeClr val="bg1"/>
              </a:solidFill>
            </a:endParaRPr>
          </a:p>
          <a:p>
            <a:pPr>
              <a:spcBef>
                <a:spcPct val="0"/>
              </a:spcBef>
              <a:buFontTx/>
              <a:buNone/>
            </a:pPr>
            <a:endParaRPr lang="en-US"/>
          </a:p>
        </p:txBody>
      </p:sp>
      <p:pic>
        <p:nvPicPr>
          <p:cNvPr id="90116" name="Picture 1"/>
          <p:cNvPicPr>
            <a:picLocks noChangeAspect="1"/>
          </p:cNvPicPr>
          <p:nvPr/>
        </p:nvPicPr>
        <p:blipFill>
          <a:blip r:embed="rId2">
            <a:extLst>
              <a:ext uri="{28A0092B-C50C-407E-A947-70E740481C1C}">
                <a14:useLocalDpi xmlns:a14="http://schemas.microsoft.com/office/drawing/2010/main" val="0"/>
              </a:ext>
            </a:extLst>
          </a:blip>
          <a:srcRect l="-790" t="38618" r="790" b="19449"/>
          <a:stretch>
            <a:fillRect/>
          </a:stretch>
        </p:blipFill>
        <p:spPr bwMode="auto">
          <a:xfrm>
            <a:off x="2743200" y="4964113"/>
            <a:ext cx="6096000"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100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3" descr="http://liver.ca/files/Images/Globe_International_partnershilp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3408364"/>
            <a:ext cx="3886200" cy="346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524000" y="0"/>
            <a:ext cx="9144000" cy="11430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1140" name="TextBox 1"/>
          <p:cNvSpPr txBox="1">
            <a:spLocks noChangeArrowheads="1"/>
          </p:cNvSpPr>
          <p:nvPr/>
        </p:nvSpPr>
        <p:spPr bwMode="auto">
          <a:xfrm>
            <a:off x="1905000" y="381001"/>
            <a:ext cx="83058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4400" b="1">
                <a:solidFill>
                  <a:schemeClr val="bg1"/>
                </a:solidFill>
              </a:rPr>
              <a:t>“El mismo sentir”</a:t>
            </a:r>
          </a:p>
          <a:p>
            <a:pPr algn="ctr">
              <a:spcBef>
                <a:spcPct val="0"/>
              </a:spcBef>
              <a:buFontTx/>
              <a:buNone/>
            </a:pPr>
            <a:endParaRPr lang="es-PE" sz="4400" b="1">
              <a:solidFill>
                <a:schemeClr val="bg1"/>
              </a:solidFill>
            </a:endParaRPr>
          </a:p>
          <a:p>
            <a:pPr>
              <a:spcBef>
                <a:spcPct val="0"/>
              </a:spcBef>
            </a:pPr>
            <a:r>
              <a:rPr lang="es-PE" sz="4000"/>
              <a:t>de una voz</a:t>
            </a:r>
            <a:endParaRPr lang="en-US" sz="4000"/>
          </a:p>
          <a:p>
            <a:pPr>
              <a:spcBef>
                <a:spcPct val="0"/>
              </a:spcBef>
            </a:pPr>
            <a:r>
              <a:rPr lang="es-PE" sz="4000"/>
              <a:t>como un coro en concierto</a:t>
            </a:r>
            <a:endParaRPr lang="en-US" sz="4000"/>
          </a:p>
          <a:p>
            <a:pPr>
              <a:spcBef>
                <a:spcPct val="0"/>
              </a:spcBef>
            </a:pPr>
            <a:r>
              <a:rPr lang="es-PE" sz="4000"/>
              <a:t>de una mente</a:t>
            </a:r>
            <a:endParaRPr lang="en-US" sz="4000"/>
          </a:p>
          <a:p>
            <a:pPr>
              <a:spcBef>
                <a:spcPct val="0"/>
              </a:spcBef>
            </a:pPr>
            <a:r>
              <a:rPr lang="es-PE" sz="4000"/>
              <a:t>con una boca</a:t>
            </a:r>
            <a:endParaRPr lang="en-US" sz="4000"/>
          </a:p>
          <a:p>
            <a:pPr>
              <a:spcBef>
                <a:spcPct val="0"/>
              </a:spcBef>
            </a:pPr>
            <a:r>
              <a:rPr lang="es-PE" sz="4000"/>
              <a:t>Unánimes</a:t>
            </a:r>
            <a:endParaRPr lang="en-US" sz="4000"/>
          </a:p>
        </p:txBody>
      </p:sp>
    </p:spTree>
    <p:extLst>
      <p:ext uri="{BB962C8B-B14F-4D97-AF65-F5344CB8AC3E}">
        <p14:creationId xmlns:p14="http://schemas.microsoft.com/office/powerpoint/2010/main" val="936019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9144000"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TextBox 2"/>
          <p:cNvSpPr txBox="1">
            <a:spLocks noChangeArrowheads="1"/>
          </p:cNvSpPr>
          <p:nvPr/>
        </p:nvSpPr>
        <p:spPr bwMode="auto">
          <a:xfrm>
            <a:off x="2057400" y="5029201"/>
            <a:ext cx="8305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3600"/>
              <a:t>“Más fuerte, no estamos moviendo.”</a:t>
            </a:r>
          </a:p>
        </p:txBody>
      </p:sp>
      <p:sp>
        <p:nvSpPr>
          <p:cNvPr id="4" name="Rectangle 3"/>
          <p:cNvSpPr/>
          <p:nvPr/>
        </p:nvSpPr>
        <p:spPr>
          <a:xfrm>
            <a:off x="1524000" y="6019800"/>
            <a:ext cx="9144000" cy="8382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1524000" y="1"/>
            <a:ext cx="9144000" cy="392113"/>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453503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10" name="Group 18"/>
          <p:cNvGrpSpPr>
            <a:grpSpLocks/>
          </p:cNvGrpSpPr>
          <p:nvPr/>
        </p:nvGrpSpPr>
        <p:grpSpPr bwMode="auto">
          <a:xfrm>
            <a:off x="2638426" y="852489"/>
            <a:ext cx="7802563" cy="4084637"/>
            <a:chOff x="1828800" y="533400"/>
            <a:chExt cx="7802763" cy="4085029"/>
          </a:xfrm>
        </p:grpSpPr>
        <p:cxnSp>
          <p:nvCxnSpPr>
            <p:cNvPr id="20" name="Straight Arrow Connector 19"/>
            <p:cNvCxnSpPr/>
            <p:nvPr/>
          </p:nvCxnSpPr>
          <p:spPr>
            <a:xfrm flipV="1">
              <a:off x="1828800" y="533400"/>
              <a:ext cx="6267611" cy="2240177"/>
            </a:xfrm>
            <a:prstGeom prst="straightConnector1">
              <a:avLst/>
            </a:prstGeom>
            <a:ln w="984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828800" y="2773577"/>
              <a:ext cx="7802763" cy="0"/>
            </a:xfrm>
            <a:prstGeom prst="straightConnector1">
              <a:avLst/>
            </a:prstGeom>
            <a:ln w="984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828800" y="2773577"/>
              <a:ext cx="6267611" cy="1844852"/>
            </a:xfrm>
            <a:prstGeom prst="straightConnector1">
              <a:avLst/>
            </a:prstGeom>
            <a:ln w="9842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3187" name="Group 17"/>
          <p:cNvGrpSpPr>
            <a:grpSpLocks/>
          </p:cNvGrpSpPr>
          <p:nvPr/>
        </p:nvGrpSpPr>
        <p:grpSpPr bwMode="auto">
          <a:xfrm>
            <a:off x="2638425" y="2727326"/>
            <a:ext cx="1220788" cy="639763"/>
            <a:chOff x="1828800" y="533400"/>
            <a:chExt cx="7802763" cy="4085029"/>
          </a:xfrm>
        </p:grpSpPr>
        <p:cxnSp>
          <p:nvCxnSpPr>
            <p:cNvPr id="13" name="Straight Arrow Connector 12"/>
            <p:cNvCxnSpPr/>
            <p:nvPr/>
          </p:nvCxnSpPr>
          <p:spPr>
            <a:xfrm flipV="1">
              <a:off x="1828800" y="533400"/>
              <a:ext cx="6270618" cy="2240179"/>
            </a:xfrm>
            <a:prstGeom prst="straightConnector1">
              <a:avLst/>
            </a:prstGeom>
            <a:ln w="984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828800" y="2773579"/>
              <a:ext cx="7802763" cy="0"/>
            </a:xfrm>
            <a:prstGeom prst="straightConnector1">
              <a:avLst/>
            </a:prstGeom>
            <a:ln w="984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828800" y="2773579"/>
              <a:ext cx="6270618" cy="1844850"/>
            </a:xfrm>
            <a:prstGeom prst="straightConnector1">
              <a:avLst/>
            </a:prstGeom>
            <a:ln w="984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1524000" y="6019800"/>
            <a:ext cx="9144000" cy="8382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1514475" y="0"/>
            <a:ext cx="9144000" cy="5334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190" name="TextBox 1"/>
          <p:cNvSpPr txBox="1">
            <a:spLocks noChangeArrowheads="1"/>
          </p:cNvSpPr>
          <p:nvPr/>
        </p:nvSpPr>
        <p:spPr bwMode="auto">
          <a:xfrm>
            <a:off x="1676400" y="3916364"/>
            <a:ext cx="38862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a:cs typeface="Arial" panose="020B0604020202020204" pitchFamily="34" charset="0"/>
              </a:rPr>
              <a:t>Una visión un poco diferente no es tan mala. ?????</a:t>
            </a:r>
          </a:p>
        </p:txBody>
      </p:sp>
    </p:spTree>
    <p:extLst>
      <p:ext uri="{BB962C8B-B14F-4D97-AF65-F5344CB8AC3E}">
        <p14:creationId xmlns:p14="http://schemas.microsoft.com/office/powerpoint/2010/main" val="1038825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wipe(left)">
                                      <p:cBhvr>
                                        <p:cTn id="7" dur="500"/>
                                        <p:tgtEl>
                                          <p:spTgt spid="94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10" name="Group 18"/>
          <p:cNvGrpSpPr>
            <a:grpSpLocks/>
          </p:cNvGrpSpPr>
          <p:nvPr/>
        </p:nvGrpSpPr>
        <p:grpSpPr bwMode="auto">
          <a:xfrm>
            <a:off x="2789238" y="685800"/>
            <a:ext cx="7802562" cy="4084638"/>
            <a:chOff x="1828800" y="533400"/>
            <a:chExt cx="7802763" cy="4085029"/>
          </a:xfrm>
        </p:grpSpPr>
        <p:cxnSp>
          <p:nvCxnSpPr>
            <p:cNvPr id="20" name="Straight Arrow Connector 19"/>
            <p:cNvCxnSpPr/>
            <p:nvPr/>
          </p:nvCxnSpPr>
          <p:spPr>
            <a:xfrm flipV="1">
              <a:off x="1828800" y="533400"/>
              <a:ext cx="6267611" cy="2240177"/>
            </a:xfrm>
            <a:prstGeom prst="straightConnector1">
              <a:avLst/>
            </a:prstGeom>
            <a:ln w="984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828800" y="2773577"/>
              <a:ext cx="7802763" cy="0"/>
            </a:xfrm>
            <a:prstGeom prst="straightConnector1">
              <a:avLst/>
            </a:prstGeom>
            <a:ln w="984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828800" y="2773577"/>
              <a:ext cx="6267611" cy="1844852"/>
            </a:xfrm>
            <a:prstGeom prst="straightConnector1">
              <a:avLst/>
            </a:prstGeom>
            <a:ln w="9842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1524000" y="6019800"/>
            <a:ext cx="9144000" cy="8382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1514475" y="0"/>
            <a:ext cx="9144000" cy="5334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4213" name="TextBox 1"/>
          <p:cNvSpPr txBox="1">
            <a:spLocks noChangeArrowheads="1"/>
          </p:cNvSpPr>
          <p:nvPr/>
        </p:nvSpPr>
        <p:spPr bwMode="auto">
          <a:xfrm>
            <a:off x="1600200" y="3352800"/>
            <a:ext cx="3352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4800" b="1">
                <a:cs typeface="Arial" panose="020B0604020202020204" pitchFamily="34" charset="0"/>
              </a:rPr>
              <a:t>La visión nos dirige</a:t>
            </a:r>
          </a:p>
        </p:txBody>
      </p:sp>
      <p:sp>
        <p:nvSpPr>
          <p:cNvPr id="94214" name="TextBox 1"/>
          <p:cNvSpPr txBox="1">
            <a:spLocks noChangeArrowheads="1"/>
          </p:cNvSpPr>
          <p:nvPr/>
        </p:nvSpPr>
        <p:spPr bwMode="auto">
          <a:xfrm>
            <a:off x="1676400" y="838200"/>
            <a:ext cx="48006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s-PE" b="1">
                <a:latin typeface="Arial" panose="020B0604020202020204" pitchFamily="34" charset="0"/>
                <a:cs typeface="Arial" panose="020B0604020202020204" pitchFamily="34" charset="0"/>
              </a:rPr>
              <a:t>Cuando no hay visión, el pueblo se desvía….</a:t>
            </a:r>
          </a:p>
          <a:p>
            <a:r>
              <a:rPr lang="es-PE" sz="1800" b="1">
                <a:latin typeface="Arial" panose="020B0604020202020204" pitchFamily="34" charset="0"/>
                <a:cs typeface="Arial" panose="020B0604020202020204" pitchFamily="34" charset="0"/>
              </a:rPr>
              <a:t>Proverbios 29:18</a:t>
            </a:r>
          </a:p>
        </p:txBody>
      </p:sp>
      <p:sp>
        <p:nvSpPr>
          <p:cNvPr id="16" name="TextBox 15"/>
          <p:cNvSpPr txBox="1">
            <a:spLocks noChangeArrowheads="1"/>
          </p:cNvSpPr>
          <p:nvPr/>
        </p:nvSpPr>
        <p:spPr bwMode="auto">
          <a:xfrm>
            <a:off x="1752600" y="4999039"/>
            <a:ext cx="8763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PE" sz="2000" b="1">
                <a:latin typeface="Arial" panose="020B0604020202020204" pitchFamily="34" charset="0"/>
                <a:cs typeface="Arial" panose="020B0604020202020204" pitchFamily="34" charset="0"/>
              </a:rPr>
              <a:t>Si la gente no puede ver lo que Dios está haciendo, tropieza consigo mismo pero cuando atienda a lo que el revela, está bendecida. </a:t>
            </a:r>
          </a:p>
          <a:p>
            <a:pPr algn="ctr"/>
            <a:r>
              <a:rPr lang="es-PE" sz="1600" b="1">
                <a:latin typeface="Arial" panose="020B0604020202020204" pitchFamily="34" charset="0"/>
                <a:cs typeface="Arial" panose="020B0604020202020204" pitchFamily="34" charset="0"/>
              </a:rPr>
              <a:t>Proverbios 29:18 </a:t>
            </a:r>
            <a:r>
              <a:rPr lang="es-PE" sz="1200" b="1">
                <a:latin typeface="Arial" panose="020B0604020202020204" pitchFamily="34" charset="0"/>
                <a:cs typeface="Arial" panose="020B0604020202020204" pitchFamily="34" charset="0"/>
              </a:rPr>
              <a:t>(versión Chris)</a:t>
            </a:r>
          </a:p>
        </p:txBody>
      </p:sp>
    </p:spTree>
    <p:extLst>
      <p:ext uri="{BB962C8B-B14F-4D97-AF65-F5344CB8AC3E}">
        <p14:creationId xmlns:p14="http://schemas.microsoft.com/office/powerpoint/2010/main" val="32565436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ChangeArrowheads="1"/>
          </p:cNvSpPr>
          <p:nvPr/>
        </p:nvSpPr>
        <p:spPr bwMode="auto">
          <a:xfrm>
            <a:off x="1752600" y="228600"/>
            <a:ext cx="87122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ES" sz="6000" b="1">
                <a:cs typeface="Arial" panose="020B0604020202020204" pitchFamily="34" charset="0"/>
              </a:rPr>
              <a:t>¿</a:t>
            </a:r>
            <a:r>
              <a:rPr lang="es-PE" sz="6000" b="1"/>
              <a:t>Que es la visión de Impacto Mundial?</a:t>
            </a:r>
            <a:endParaRPr lang="es-PE" sz="4800" b="1"/>
          </a:p>
        </p:txBody>
      </p:sp>
      <p:pic>
        <p:nvPicPr>
          <p:cNvPr id="95235" name="Picture 1"/>
          <p:cNvPicPr>
            <a:picLocks noChangeAspect="1"/>
          </p:cNvPicPr>
          <p:nvPr/>
        </p:nvPicPr>
        <p:blipFill>
          <a:blip r:embed="rId2">
            <a:extLst>
              <a:ext uri="{28A0092B-C50C-407E-A947-70E740481C1C}">
                <a14:useLocalDpi xmlns:a14="http://schemas.microsoft.com/office/drawing/2010/main" val="0"/>
              </a:ext>
            </a:extLst>
          </a:blip>
          <a:srcRect l="19354" t="4796" r="19354" b="13258"/>
          <a:stretch>
            <a:fillRect/>
          </a:stretch>
        </p:blipFill>
        <p:spPr bwMode="auto">
          <a:xfrm>
            <a:off x="4295776" y="1981200"/>
            <a:ext cx="34766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p:cNvSpPr txBox="1">
            <a:spLocks noChangeArrowheads="1"/>
          </p:cNvSpPr>
          <p:nvPr/>
        </p:nvSpPr>
        <p:spPr bwMode="auto">
          <a:xfrm>
            <a:off x="1677988" y="5059364"/>
            <a:ext cx="87122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ES" sz="4800" b="1">
                <a:cs typeface="Arial" panose="020B0604020202020204" pitchFamily="34" charset="0"/>
              </a:rPr>
              <a:t>¿</a:t>
            </a:r>
            <a:r>
              <a:rPr lang="es-PE" sz="4800" b="1"/>
              <a:t>Que es la visión/motivos del tu departamento IM?</a:t>
            </a:r>
            <a:endParaRPr lang="es-PE" sz="4000" b="1"/>
          </a:p>
        </p:txBody>
      </p:sp>
    </p:spTree>
    <p:extLst>
      <p:ext uri="{BB962C8B-B14F-4D97-AF65-F5344CB8AC3E}">
        <p14:creationId xmlns:p14="http://schemas.microsoft.com/office/powerpoint/2010/main" val="3491479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1"/>
          <p:cNvPicPr>
            <a:picLocks noChangeAspect="1"/>
          </p:cNvPicPr>
          <p:nvPr/>
        </p:nvPicPr>
        <p:blipFill>
          <a:blip r:embed="rId2">
            <a:extLst>
              <a:ext uri="{28A0092B-C50C-407E-A947-70E740481C1C}">
                <a14:useLocalDpi xmlns:a14="http://schemas.microsoft.com/office/drawing/2010/main" val="0"/>
              </a:ext>
            </a:extLst>
          </a:blip>
          <a:srcRect r="8975"/>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extBox 1"/>
          <p:cNvSpPr txBox="1">
            <a:spLocks noChangeArrowheads="1"/>
          </p:cNvSpPr>
          <p:nvPr/>
        </p:nvSpPr>
        <p:spPr bwMode="auto">
          <a:xfrm>
            <a:off x="1828800" y="304801"/>
            <a:ext cx="56388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r>
              <a:rPr lang="es-PE" sz="4400" b="1" dirty="0">
                <a:solidFill>
                  <a:schemeClr val="bg1"/>
                </a:solidFill>
                <a:latin typeface="Arial" panose="020B0604020202020204" pitchFamily="34" charset="0"/>
              </a:rPr>
              <a:t>La actitud de ser equipo. </a:t>
            </a:r>
          </a:p>
          <a:p>
            <a:pPr>
              <a:defRPr/>
            </a:pPr>
            <a:r>
              <a:rPr lang="es-PE" sz="3600" dirty="0">
                <a:ln w="19050">
                  <a:solidFill>
                    <a:srgbClr val="FFFF00"/>
                  </a:solidFill>
                </a:ln>
                <a:solidFill>
                  <a:schemeClr val="bg1"/>
                </a:solidFill>
                <a:latin typeface="Arial" panose="020B0604020202020204" pitchFamily="34" charset="0"/>
              </a:rPr>
              <a:t>Dios quiere que la </a:t>
            </a:r>
          </a:p>
          <a:p>
            <a:pPr>
              <a:defRPr/>
            </a:pPr>
            <a:r>
              <a:rPr lang="es-PE" sz="3600" dirty="0">
                <a:ln w="19050">
                  <a:solidFill>
                    <a:srgbClr val="FFFF00"/>
                  </a:solidFill>
                </a:ln>
                <a:solidFill>
                  <a:schemeClr val="bg1"/>
                </a:solidFill>
                <a:latin typeface="Arial" panose="020B0604020202020204" pitchFamily="34" charset="0"/>
              </a:rPr>
              <a:t>unidad sea visible y </a:t>
            </a:r>
            <a:br>
              <a:rPr lang="es-PE" sz="3600" dirty="0">
                <a:ln w="19050">
                  <a:solidFill>
                    <a:srgbClr val="FFFF00"/>
                  </a:solidFill>
                </a:ln>
                <a:solidFill>
                  <a:schemeClr val="bg1"/>
                </a:solidFill>
                <a:latin typeface="Arial" panose="020B0604020202020204" pitchFamily="34" charset="0"/>
              </a:rPr>
            </a:br>
            <a:r>
              <a:rPr lang="es-PE" sz="3600" dirty="0">
                <a:ln w="19050">
                  <a:solidFill>
                    <a:srgbClr val="FFFF00"/>
                  </a:solidFill>
                </a:ln>
                <a:solidFill>
                  <a:schemeClr val="bg1"/>
                </a:solidFill>
                <a:latin typeface="Arial" panose="020B0604020202020204" pitchFamily="34" charset="0"/>
              </a:rPr>
              <a:t>dentro de nuestro corazón. </a:t>
            </a:r>
            <a:endParaRPr lang="en-US" sz="3600" dirty="0">
              <a:ln w="19050">
                <a:solidFill>
                  <a:srgbClr val="FFFF00"/>
                </a:solidFill>
              </a:ln>
              <a:solidFill>
                <a:schemeClr val="bg1"/>
              </a:solidFill>
              <a:latin typeface="Arial" panose="020B0604020202020204" pitchFamily="34" charset="0"/>
            </a:endParaRPr>
          </a:p>
        </p:txBody>
      </p:sp>
      <p:sp>
        <p:nvSpPr>
          <p:cNvPr id="4" name="TextBox 1"/>
          <p:cNvSpPr txBox="1">
            <a:spLocks noChangeArrowheads="1"/>
          </p:cNvSpPr>
          <p:nvPr/>
        </p:nvSpPr>
        <p:spPr bwMode="auto">
          <a:xfrm>
            <a:off x="1828800" y="4114801"/>
            <a:ext cx="5791200" cy="2308225"/>
          </a:xfrm>
          <a:prstGeom prst="rect">
            <a:avLst/>
          </a:prstGeom>
          <a:solidFill>
            <a:schemeClr val="accent3"/>
          </a:solidFill>
          <a:ln>
            <a:noFill/>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s-PE" sz="3600" dirty="0">
                <a:latin typeface="Arial" panose="020B0604020202020204" pitchFamily="34" charset="0"/>
              </a:rPr>
              <a:t>Darlo todo y odiar su propia vida; tomar su cruz cada día, y dejar de hacer su propia voluntad.</a:t>
            </a:r>
            <a:endParaRPr lang="en-US" sz="3600" dirty="0">
              <a:latin typeface="Arial" panose="020B0604020202020204" pitchFamily="34" charset="0"/>
            </a:endParaRPr>
          </a:p>
        </p:txBody>
      </p:sp>
    </p:spTree>
    <p:extLst>
      <p:ext uri="{BB962C8B-B14F-4D97-AF65-F5344CB8AC3E}">
        <p14:creationId xmlns:p14="http://schemas.microsoft.com/office/powerpoint/2010/main" val="456359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6019800"/>
            <a:ext cx="9144000" cy="8382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Rectangle 3"/>
          <p:cNvSpPr/>
          <p:nvPr/>
        </p:nvSpPr>
        <p:spPr>
          <a:xfrm>
            <a:off x="1524000" y="-1588"/>
            <a:ext cx="9144000" cy="992188"/>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7284" name="TextBox 1"/>
          <p:cNvSpPr txBox="1">
            <a:spLocks noChangeArrowheads="1"/>
          </p:cNvSpPr>
          <p:nvPr/>
        </p:nvSpPr>
        <p:spPr bwMode="auto">
          <a:xfrm>
            <a:off x="1752600" y="228600"/>
            <a:ext cx="86106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a:solidFill>
                  <a:schemeClr val="bg1"/>
                </a:solidFill>
              </a:rPr>
              <a:t>2. La verdadera unidad da </a:t>
            </a:r>
            <a:r>
              <a:rPr lang="es-PE" b="1" u="sng">
                <a:solidFill>
                  <a:schemeClr val="bg1"/>
                </a:solidFill>
              </a:rPr>
              <a:t>gloria</a:t>
            </a:r>
            <a:r>
              <a:rPr lang="es-PE">
                <a:solidFill>
                  <a:schemeClr val="bg1"/>
                </a:solidFill>
              </a:rPr>
              <a:t> a Dios.</a:t>
            </a:r>
            <a:endParaRPr lang="en-US">
              <a:solidFill>
                <a:schemeClr val="bg1"/>
              </a:solidFill>
            </a:endParaRPr>
          </a:p>
          <a:p>
            <a:pPr>
              <a:spcBef>
                <a:spcPct val="0"/>
              </a:spcBef>
              <a:buFontTx/>
              <a:buNone/>
            </a:pPr>
            <a:endParaRPr lang="es-PE" sz="2000"/>
          </a:p>
          <a:p>
            <a:pPr algn="ctr">
              <a:spcBef>
                <a:spcPct val="0"/>
              </a:spcBef>
              <a:buFontTx/>
              <a:buNone/>
            </a:pPr>
            <a:r>
              <a:rPr lang="es-PE" sz="4000"/>
              <a:t>No es tanto que seamos felices y llevarnos bien, aunque esto es importante.</a:t>
            </a:r>
          </a:p>
          <a:p>
            <a:pPr algn="ctr">
              <a:spcBef>
                <a:spcPct val="0"/>
              </a:spcBef>
              <a:buFontTx/>
              <a:buNone/>
            </a:pPr>
            <a:endParaRPr lang="en-US" sz="4000"/>
          </a:p>
          <a:p>
            <a:pPr algn="ctr">
              <a:spcBef>
                <a:spcPct val="0"/>
              </a:spcBef>
              <a:buFontTx/>
              <a:buNone/>
            </a:pPr>
            <a:r>
              <a:rPr lang="es-PE" sz="4000"/>
              <a:t>Un grupo unido con propósito da gloria a Dios y muestra algo saludable en un mundo roto.</a:t>
            </a:r>
            <a:endParaRPr lang="en-US" sz="4000"/>
          </a:p>
        </p:txBody>
      </p:sp>
    </p:spTree>
    <p:extLst>
      <p:ext uri="{BB962C8B-B14F-4D97-AF65-F5344CB8AC3E}">
        <p14:creationId xmlns:p14="http://schemas.microsoft.com/office/powerpoint/2010/main" val="9123203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588"/>
            <a:ext cx="9144000" cy="992188"/>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307" name="TextBox 1"/>
          <p:cNvSpPr txBox="1">
            <a:spLocks noChangeArrowheads="1"/>
          </p:cNvSpPr>
          <p:nvPr/>
        </p:nvSpPr>
        <p:spPr bwMode="auto">
          <a:xfrm>
            <a:off x="1981200" y="304800"/>
            <a:ext cx="8229600"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sz="3600">
                <a:solidFill>
                  <a:schemeClr val="bg1"/>
                </a:solidFill>
              </a:rPr>
              <a:t>3. La verdadera unidad es </a:t>
            </a:r>
            <a:r>
              <a:rPr lang="es-PE" sz="3600" b="1" u="sng">
                <a:solidFill>
                  <a:schemeClr val="bg1"/>
                </a:solidFill>
              </a:rPr>
              <a:t>relacional</a:t>
            </a:r>
            <a:r>
              <a:rPr lang="es-PE" sz="3600">
                <a:solidFill>
                  <a:schemeClr val="bg1"/>
                </a:solidFill>
              </a:rPr>
              <a:t>.</a:t>
            </a:r>
          </a:p>
          <a:p>
            <a:pPr>
              <a:spcBef>
                <a:spcPct val="0"/>
              </a:spcBef>
              <a:buFontTx/>
              <a:buNone/>
            </a:pPr>
            <a:endParaRPr lang="en-US" sz="3600"/>
          </a:p>
          <a:p>
            <a:pPr algn="ctr">
              <a:spcBef>
                <a:spcPct val="0"/>
              </a:spcBef>
              <a:buFontTx/>
              <a:buNone/>
            </a:pPr>
            <a:r>
              <a:rPr lang="es-PE" sz="3600"/>
              <a:t>Mantener las relaciones. </a:t>
            </a:r>
          </a:p>
          <a:p>
            <a:pPr algn="ctr">
              <a:spcBef>
                <a:spcPct val="0"/>
              </a:spcBef>
              <a:buFontTx/>
              <a:buNone/>
            </a:pPr>
            <a:r>
              <a:rPr lang="es-PE" sz="3600"/>
              <a:t>Evita cualquier cosa que pueda romper la confianza. </a:t>
            </a:r>
          </a:p>
          <a:p>
            <a:pPr algn="ctr">
              <a:spcBef>
                <a:spcPct val="0"/>
              </a:spcBef>
              <a:buFontTx/>
              <a:buNone/>
            </a:pPr>
            <a:endParaRPr lang="es-PE" sz="2800"/>
          </a:p>
          <a:p>
            <a:pPr algn="ctr">
              <a:spcBef>
                <a:spcPct val="0"/>
              </a:spcBef>
              <a:buFontTx/>
              <a:buNone/>
            </a:pPr>
            <a:r>
              <a:rPr lang="es-PE" sz="3600"/>
              <a:t>No aferrarse a su propia opinión y conocimiento, sino a buscar juntos la luz y sabiduría de Dios en la Biblia. </a:t>
            </a:r>
            <a:endParaRPr lang="en-US"/>
          </a:p>
        </p:txBody>
      </p:sp>
      <p:sp>
        <p:nvSpPr>
          <p:cNvPr id="3" name="Rectangle 2"/>
          <p:cNvSpPr/>
          <p:nvPr/>
        </p:nvSpPr>
        <p:spPr>
          <a:xfrm>
            <a:off x="1524000" y="6019800"/>
            <a:ext cx="9144000" cy="8382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3352549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33400"/>
            <a:ext cx="9144000"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524000" y="5956300"/>
            <a:ext cx="9144000" cy="9017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1524000" y="-1588"/>
            <a:ext cx="9144000" cy="382588"/>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7283" name="TextBox 1"/>
          <p:cNvSpPr txBox="1">
            <a:spLocks noChangeArrowheads="1"/>
          </p:cNvSpPr>
          <p:nvPr/>
        </p:nvSpPr>
        <p:spPr bwMode="auto">
          <a:xfrm>
            <a:off x="1752600" y="5943600"/>
            <a:ext cx="8382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2400" b="1">
                <a:solidFill>
                  <a:schemeClr val="bg1"/>
                </a:solidFill>
              </a:rPr>
              <a:t>Como equipo, cuando uno gana, todos ganan </a:t>
            </a:r>
          </a:p>
          <a:p>
            <a:pPr algn="ctr">
              <a:spcBef>
                <a:spcPct val="0"/>
              </a:spcBef>
              <a:buFontTx/>
              <a:buNone/>
            </a:pPr>
            <a:r>
              <a:rPr lang="es-PE" sz="2400" b="1">
                <a:solidFill>
                  <a:schemeClr val="bg1"/>
                </a:solidFill>
              </a:rPr>
              <a:t>Cuando uno se hunde, todos hunden.</a:t>
            </a:r>
            <a:endParaRPr lang="en-US" sz="2400" b="1">
              <a:solidFill>
                <a:schemeClr val="bg1"/>
              </a:solidFill>
            </a:endParaRPr>
          </a:p>
          <a:p>
            <a:pPr algn="ctr">
              <a:spcBef>
                <a:spcPct val="0"/>
              </a:spcBef>
              <a:buFontTx/>
              <a:buNone/>
            </a:pPr>
            <a:endParaRPr lang="en-US" sz="2400" b="1">
              <a:solidFill>
                <a:schemeClr val="bg1"/>
              </a:solidFill>
            </a:endParaRPr>
          </a:p>
        </p:txBody>
      </p:sp>
    </p:spTree>
    <p:extLst>
      <p:ext uri="{BB962C8B-B14F-4D97-AF65-F5344CB8AC3E}">
        <p14:creationId xmlns:p14="http://schemas.microsoft.com/office/powerpoint/2010/main" val="2046906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83"/>
                                        </p:tgtEl>
                                        <p:attrNameLst>
                                          <p:attrName>style.visibility</p:attrName>
                                        </p:attrNameLst>
                                      </p:cBhvr>
                                      <p:to>
                                        <p:strVal val="visible"/>
                                      </p:to>
                                    </p:set>
                                    <p:animEffect transition="in" filter="fade">
                                      <p:cBhvr>
                                        <p:cTn id="7" dur="500"/>
                                        <p:tgtEl>
                                          <p:spTgt spid="97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1524000" y="76200"/>
            <a:ext cx="9144000" cy="609600"/>
          </a:xfrm>
          <a:prstGeom prst="rect">
            <a:avLst/>
          </a:prstGeom>
          <a:solidFill>
            <a:srgbClr val="FFFF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00355" name="TextBox 1"/>
          <p:cNvSpPr txBox="1">
            <a:spLocks noChangeArrowheads="1"/>
          </p:cNvSpPr>
          <p:nvPr/>
        </p:nvSpPr>
        <p:spPr bwMode="auto">
          <a:xfrm>
            <a:off x="1752600" y="722314"/>
            <a:ext cx="8763000" cy="55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1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sz="5400" b="1">
                <a:latin typeface="Times New Roman" panose="02020603050405020304" pitchFamily="18" charset="0"/>
              </a:rPr>
              <a:t>Es una agencia y movimiento con una identidad firme.</a:t>
            </a:r>
            <a:r>
              <a:rPr lang="es-PE" sz="3600" b="1">
                <a:latin typeface="Times New Roman" panose="02020603050405020304" pitchFamily="18" charset="0"/>
              </a:rPr>
              <a:t/>
            </a:r>
            <a:br>
              <a:rPr lang="es-PE" sz="3600" b="1">
                <a:latin typeface="Times New Roman" panose="02020603050405020304" pitchFamily="18" charset="0"/>
              </a:rPr>
            </a:br>
            <a:r>
              <a:rPr lang="es-PE" sz="2400">
                <a:latin typeface="Times New Roman" panose="02020603050405020304" pitchFamily="18" charset="0"/>
              </a:rPr>
              <a:t/>
            </a:r>
            <a:br>
              <a:rPr lang="es-PE" sz="2400">
                <a:latin typeface="Times New Roman" panose="02020603050405020304" pitchFamily="18" charset="0"/>
              </a:rPr>
            </a:br>
            <a:r>
              <a:rPr lang="es-PE" sz="4400" b="1">
                <a:solidFill>
                  <a:srgbClr val="C00000"/>
                </a:solidFill>
                <a:latin typeface="Times New Roman" panose="02020603050405020304" pitchFamily="18" charset="0"/>
              </a:rPr>
              <a:t>SOMOS</a:t>
            </a:r>
          </a:p>
          <a:p>
            <a:pPr>
              <a:spcBef>
                <a:spcPct val="0"/>
              </a:spcBef>
              <a:buFontTx/>
              <a:buNone/>
            </a:pPr>
            <a:r>
              <a:rPr lang="es-PE" sz="4400">
                <a:latin typeface="Times New Roman" panose="02020603050405020304" pitchFamily="18" charset="0"/>
              </a:rPr>
              <a:t>Su cuerpo </a:t>
            </a:r>
            <a:br>
              <a:rPr lang="es-PE" sz="4400">
                <a:latin typeface="Times New Roman" panose="02020603050405020304" pitchFamily="18" charset="0"/>
              </a:rPr>
            </a:br>
            <a:r>
              <a:rPr lang="es-PE" sz="4400">
                <a:latin typeface="Times New Roman" panose="02020603050405020304" pitchFamily="18" charset="0"/>
              </a:rPr>
              <a:t>Sus manos </a:t>
            </a:r>
            <a:br>
              <a:rPr lang="es-PE" sz="4400">
                <a:latin typeface="Times New Roman" panose="02020603050405020304" pitchFamily="18" charset="0"/>
              </a:rPr>
            </a:br>
            <a:r>
              <a:rPr lang="es-PE" sz="4400">
                <a:latin typeface="Times New Roman" panose="02020603050405020304" pitchFamily="18" charset="0"/>
              </a:rPr>
              <a:t>Su voz</a:t>
            </a:r>
            <a:br>
              <a:rPr lang="es-PE" sz="4400">
                <a:latin typeface="Times New Roman" panose="02020603050405020304" pitchFamily="18" charset="0"/>
              </a:rPr>
            </a:br>
            <a:r>
              <a:rPr lang="es-PE" sz="4400">
                <a:latin typeface="Times New Roman" panose="02020603050405020304" pitchFamily="18" charset="0"/>
              </a:rPr>
              <a:t>Sus pies </a:t>
            </a:r>
            <a:endParaRPr lang="en-US" sz="3600">
              <a:latin typeface="Times New Roman" panose="02020603050405020304" pitchFamily="18" charset="0"/>
            </a:endParaRPr>
          </a:p>
        </p:txBody>
      </p:sp>
      <p:pic>
        <p:nvPicPr>
          <p:cNvPr id="100356" name="Picture 2" descr="http://reklama-on.by/images/13_01_20_02_09_world%20in%20your%20hands2.jpg"/>
          <p:cNvPicPr>
            <a:picLocks noChangeAspect="1" noChangeArrowheads="1"/>
          </p:cNvPicPr>
          <p:nvPr/>
        </p:nvPicPr>
        <p:blipFill>
          <a:blip r:embed="rId3">
            <a:extLst>
              <a:ext uri="{28A0092B-C50C-407E-A947-70E740481C1C}">
                <a14:useLocalDpi xmlns:a14="http://schemas.microsoft.com/office/drawing/2010/main" val="0"/>
              </a:ext>
            </a:extLst>
          </a:blip>
          <a:srcRect l="10811" r="12161"/>
          <a:stretch>
            <a:fillRect/>
          </a:stretch>
        </p:blipFill>
        <p:spPr bwMode="auto">
          <a:xfrm>
            <a:off x="5562600" y="2517776"/>
            <a:ext cx="50292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74694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0" y="0"/>
            <a:ext cx="9144000" cy="17526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2403" name="Picture 2" descr="http://www.practicefusion.com/ehrbloggers/wp-content/uploads/2011/09/te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1" y="1905000"/>
            <a:ext cx="516096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752600" y="-76200"/>
            <a:ext cx="8686800" cy="1815882"/>
          </a:xfrm>
          <a:prstGeom prst="rect">
            <a:avLst/>
          </a:prstGeom>
          <a:noFill/>
        </p:spPr>
        <p:txBody>
          <a:bodyPr>
            <a:spAutoFit/>
          </a:bodyPr>
          <a:lstStyle/>
          <a:p>
            <a:pPr algn="ctr">
              <a:defRPr/>
            </a:pPr>
            <a:r>
              <a:rPr lang="es-ES" sz="8000" b="1" dirty="0" err="1">
                <a:effectLst>
                  <a:glow rad="63500">
                    <a:schemeClr val="accent5">
                      <a:satMod val="175000"/>
                      <a:alpha val="40000"/>
                    </a:schemeClr>
                  </a:glow>
                </a:effectLst>
              </a:rPr>
              <a:t>co</a:t>
            </a:r>
            <a:r>
              <a:rPr lang="es-ES" sz="8000" b="1" dirty="0">
                <a:effectLst>
                  <a:glow rad="63500">
                    <a:schemeClr val="accent5">
                      <a:satMod val="175000"/>
                      <a:alpha val="40000"/>
                    </a:schemeClr>
                  </a:glow>
                </a:effectLst>
              </a:rPr>
              <a:t> LABOR ador</a:t>
            </a:r>
          </a:p>
          <a:p>
            <a:pPr algn="ctr">
              <a:defRPr/>
            </a:pPr>
            <a:r>
              <a:rPr lang="es-ES" sz="3200" dirty="0"/>
              <a:t>“una persona que trabaja con”</a:t>
            </a:r>
            <a:endParaRPr lang="en-US" sz="3200" b="1" dirty="0"/>
          </a:p>
        </p:txBody>
      </p:sp>
      <p:sp>
        <p:nvSpPr>
          <p:cNvPr id="5" name="TextBox 4"/>
          <p:cNvSpPr txBox="1">
            <a:spLocks noChangeArrowheads="1"/>
          </p:cNvSpPr>
          <p:nvPr/>
        </p:nvSpPr>
        <p:spPr bwMode="auto">
          <a:xfrm>
            <a:off x="6477000" y="2105026"/>
            <a:ext cx="40386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ES" sz="2000">
                <a:latin typeface="Times New Roman" panose="02020603050405020304" pitchFamily="18" charset="0"/>
              </a:rPr>
              <a:t> </a:t>
            </a:r>
            <a:r>
              <a:rPr lang="es-ES" sz="3600" b="1">
                <a:latin typeface="Times New Roman" panose="02020603050405020304" pitchFamily="18" charset="0"/>
              </a:rPr>
              <a:t>Pablo describe </a:t>
            </a:r>
          </a:p>
          <a:p>
            <a:pPr algn="ctr">
              <a:spcBef>
                <a:spcPct val="0"/>
              </a:spcBef>
              <a:buFontTx/>
              <a:buNone/>
            </a:pPr>
            <a:r>
              <a:rPr lang="es-ES" sz="3600" b="1" u="sng">
                <a:latin typeface="Times New Roman" panose="02020603050405020304" pitchFamily="18" charset="0"/>
              </a:rPr>
              <a:t>80-90 </a:t>
            </a:r>
            <a:r>
              <a:rPr lang="es-ES" sz="3600" b="1">
                <a:latin typeface="Times New Roman" panose="02020603050405020304" pitchFamily="18" charset="0"/>
              </a:rPr>
              <a:t>personas como colega, </a:t>
            </a:r>
            <a:r>
              <a:rPr lang="es-ES" sz="3600" b="1">
                <a:solidFill>
                  <a:srgbClr val="C00000"/>
                </a:solidFill>
                <a:latin typeface="Times New Roman" panose="02020603050405020304" pitchFamily="18" charset="0"/>
              </a:rPr>
              <a:t>hermano en la obra, </a:t>
            </a:r>
            <a:r>
              <a:rPr lang="es-ES" sz="3600" b="1">
                <a:latin typeface="Times New Roman" panose="02020603050405020304" pitchFamily="18" charset="0"/>
              </a:rPr>
              <a:t>compañero, </a:t>
            </a:r>
            <a:br>
              <a:rPr lang="es-ES" sz="3600" b="1">
                <a:latin typeface="Times New Roman" panose="02020603050405020304" pitchFamily="18" charset="0"/>
              </a:rPr>
            </a:br>
            <a:r>
              <a:rPr lang="es-ES" sz="3600" b="1">
                <a:solidFill>
                  <a:srgbClr val="C00000"/>
                </a:solidFill>
                <a:latin typeface="Times New Roman" panose="02020603050405020304" pitchFamily="18" charset="0"/>
              </a:rPr>
              <a:t>socio siervo, </a:t>
            </a:r>
            <a:r>
              <a:rPr lang="es-ES" sz="3600" b="1">
                <a:latin typeface="Times New Roman" panose="02020603050405020304" pitchFamily="18" charset="0"/>
              </a:rPr>
              <a:t/>
            </a:r>
            <a:br>
              <a:rPr lang="es-ES" sz="3600" b="1">
                <a:latin typeface="Times New Roman" panose="02020603050405020304" pitchFamily="18" charset="0"/>
              </a:rPr>
            </a:br>
            <a:r>
              <a:rPr lang="es-ES" sz="3600" b="1">
                <a:latin typeface="Times New Roman" panose="02020603050405020304" pitchFamily="18" charset="0"/>
              </a:rPr>
              <a:t>socio soldado, y </a:t>
            </a:r>
            <a:r>
              <a:rPr lang="es-ES" sz="3600" b="1">
                <a:solidFill>
                  <a:srgbClr val="C00000"/>
                </a:solidFill>
                <a:latin typeface="Times New Roman" panose="02020603050405020304" pitchFamily="18" charset="0"/>
              </a:rPr>
              <a:t>colaborador. </a:t>
            </a:r>
            <a:endParaRPr lang="en-US" sz="3600" b="1">
              <a:solidFill>
                <a:srgbClr val="C00000"/>
              </a:solidFill>
              <a:latin typeface="Times New Roman" panose="02020603050405020304" pitchFamily="18" charset="0"/>
            </a:endParaRPr>
          </a:p>
        </p:txBody>
      </p:sp>
    </p:spTree>
    <p:extLst>
      <p:ext uri="{BB962C8B-B14F-4D97-AF65-F5344CB8AC3E}">
        <p14:creationId xmlns:p14="http://schemas.microsoft.com/office/powerpoint/2010/main" val="4499564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381000"/>
            <a:ext cx="8686800" cy="1477328"/>
          </a:xfrm>
          <a:prstGeom prst="rect">
            <a:avLst/>
          </a:prstGeom>
          <a:noFill/>
        </p:spPr>
        <p:txBody>
          <a:bodyPr>
            <a:spAutoFit/>
          </a:bodyPr>
          <a:lstStyle/>
          <a:p>
            <a:pPr algn="ctr">
              <a:defRPr/>
            </a:pPr>
            <a:r>
              <a:rPr lang="es-PE" sz="5400" b="1" dirty="0">
                <a:effectLst>
                  <a:glow rad="228600">
                    <a:schemeClr val="accent4">
                      <a:satMod val="175000"/>
                      <a:alpha val="40000"/>
                    </a:schemeClr>
                  </a:glow>
                </a:effectLst>
              </a:rPr>
              <a:t>Todos tenemos una parte. </a:t>
            </a:r>
          </a:p>
          <a:p>
            <a:pPr algn="ctr">
              <a:defRPr/>
            </a:pPr>
            <a:r>
              <a:rPr lang="es-PE" sz="3600" b="1" dirty="0"/>
              <a:t>Cuando hay una victoria, todos ganamos. </a:t>
            </a:r>
          </a:p>
        </p:txBody>
      </p:sp>
      <p:sp>
        <p:nvSpPr>
          <p:cNvPr id="3" name="Rectangle 2"/>
          <p:cNvSpPr/>
          <p:nvPr/>
        </p:nvSpPr>
        <p:spPr>
          <a:xfrm>
            <a:off x="1524000" y="0"/>
            <a:ext cx="9144000" cy="2286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4452" name="Picture 5" descr="http://1.bp.blogspot.com/-z4rBhadOOts/UDvURzucS6I/AAAAAAAAHNM/1gV84dkl8H8/s800/1340723735_117320_1340998985_album_normal.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55800"/>
            <a:ext cx="9144000" cy="490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3" name="TextBox 7"/>
          <p:cNvSpPr txBox="1">
            <a:spLocks noChangeArrowheads="1"/>
          </p:cNvSpPr>
          <p:nvPr/>
        </p:nvSpPr>
        <p:spPr bwMode="auto">
          <a:xfrm>
            <a:off x="1524000" y="4611688"/>
            <a:ext cx="2057400" cy="224631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2800" b="1">
                <a:latin typeface="Times New Roman" panose="02020603050405020304" pitchFamily="18" charset="0"/>
              </a:rPr>
              <a:t>Cuenta para todos los que son parte del equipo. </a:t>
            </a:r>
            <a:endParaRPr lang="en-US" sz="2800" b="1">
              <a:latin typeface="Times New Roman" panose="02020603050405020304" pitchFamily="18" charset="0"/>
            </a:endParaRPr>
          </a:p>
        </p:txBody>
      </p:sp>
    </p:spTree>
    <p:extLst>
      <p:ext uri="{BB962C8B-B14F-4D97-AF65-F5344CB8AC3E}">
        <p14:creationId xmlns:p14="http://schemas.microsoft.com/office/powerpoint/2010/main" val="108289617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Box 7"/>
          <p:cNvSpPr txBox="1">
            <a:spLocks noChangeArrowheads="1"/>
          </p:cNvSpPr>
          <p:nvPr/>
        </p:nvSpPr>
        <p:spPr bwMode="auto">
          <a:xfrm>
            <a:off x="1524000" y="4078289"/>
            <a:ext cx="9144000" cy="11080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6600" b="1">
                <a:latin typeface="Times New Roman" panose="02020603050405020304" pitchFamily="18" charset="0"/>
              </a:rPr>
              <a:t>NO es CLUB</a:t>
            </a:r>
            <a:endParaRPr lang="en-US" sz="6600" b="1">
              <a:latin typeface="Times New Roman" panose="02020603050405020304" pitchFamily="18" charset="0"/>
            </a:endParaRPr>
          </a:p>
        </p:txBody>
      </p:sp>
      <p:pic>
        <p:nvPicPr>
          <p:cNvPr id="106499" name="Picture 1"/>
          <p:cNvPicPr>
            <a:picLocks noChangeAspect="1"/>
          </p:cNvPicPr>
          <p:nvPr/>
        </p:nvPicPr>
        <p:blipFill>
          <a:blip r:embed="rId3">
            <a:extLst>
              <a:ext uri="{28A0092B-C50C-407E-A947-70E740481C1C}">
                <a14:useLocalDpi xmlns:a14="http://schemas.microsoft.com/office/drawing/2010/main" val="0"/>
              </a:ext>
            </a:extLst>
          </a:blip>
          <a:srcRect l="19354" t="4796" r="19354" b="13258"/>
          <a:stretch>
            <a:fillRect/>
          </a:stretch>
        </p:blipFill>
        <p:spPr bwMode="auto">
          <a:xfrm>
            <a:off x="4051300" y="152400"/>
            <a:ext cx="41783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623933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306" name="TextBox 1"/>
          <p:cNvSpPr txBox="1">
            <a:spLocks noChangeArrowheads="1"/>
          </p:cNvSpPr>
          <p:nvPr/>
        </p:nvSpPr>
        <p:spPr bwMode="auto">
          <a:xfrm>
            <a:off x="1828800" y="414338"/>
            <a:ext cx="8534400" cy="44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r>
              <a:rPr lang="es-PE" u="sng" dirty="0"/>
              <a:t>Conversen en grupos</a:t>
            </a:r>
          </a:p>
          <a:p>
            <a:pPr marL="742950" indent="-742950">
              <a:spcBef>
                <a:spcPct val="0"/>
              </a:spcBef>
              <a:buFont typeface="+mj-lt"/>
              <a:buAutoNum type="arabicPeriod"/>
              <a:defRPr/>
            </a:pPr>
            <a:r>
              <a:rPr lang="es-PE" sz="3600" dirty="0"/>
              <a:t>¿Creen que Impacto Mundial es un grupo unido? ¿En cuales sentidos?</a:t>
            </a:r>
            <a:endParaRPr lang="en-US" sz="3600" dirty="0"/>
          </a:p>
          <a:p>
            <a:pPr algn="ctr">
              <a:spcBef>
                <a:spcPct val="0"/>
              </a:spcBef>
              <a:buFontTx/>
              <a:buNone/>
              <a:defRPr/>
            </a:pPr>
            <a:r>
              <a:rPr lang="es-PE" sz="3600" b="1" i="1" dirty="0"/>
              <a:t>Tomen apuntes</a:t>
            </a:r>
            <a:endParaRPr lang="en-US" sz="3600" b="1" i="1" dirty="0"/>
          </a:p>
          <a:p>
            <a:pPr marL="742950" indent="-742950">
              <a:spcBef>
                <a:spcPct val="0"/>
              </a:spcBef>
              <a:buFont typeface="+mj-lt"/>
              <a:buAutoNum type="arabicPeriod"/>
              <a:defRPr/>
            </a:pPr>
            <a:r>
              <a:rPr lang="es-PE" sz="3600" dirty="0"/>
              <a:t>¿En cuales maneras se puede mejorar para ser más unido?</a:t>
            </a:r>
            <a:endParaRPr lang="en-US" sz="3600" dirty="0"/>
          </a:p>
          <a:p>
            <a:pPr marL="742950" indent="-742950">
              <a:spcBef>
                <a:spcPct val="0"/>
              </a:spcBef>
              <a:buFont typeface="+mj-lt"/>
              <a:buAutoNum type="arabicPeriod"/>
              <a:defRPr/>
            </a:pPr>
            <a:r>
              <a:rPr lang="es-PE" sz="3600" dirty="0"/>
              <a:t>¿Cuál sería tu parte en esto?</a:t>
            </a:r>
          </a:p>
          <a:p>
            <a:pPr marL="742950" indent="-742950">
              <a:spcBef>
                <a:spcPct val="0"/>
              </a:spcBef>
              <a:buFont typeface="+mj-lt"/>
              <a:buAutoNum type="arabicPeriod"/>
              <a:defRPr/>
            </a:pPr>
            <a:endParaRPr lang="en-US" sz="3600" dirty="0"/>
          </a:p>
        </p:txBody>
      </p:sp>
      <p:pic>
        <p:nvPicPr>
          <p:cNvPr id="108548" name="Picture 1"/>
          <p:cNvPicPr>
            <a:picLocks noChangeAspect="1"/>
          </p:cNvPicPr>
          <p:nvPr/>
        </p:nvPicPr>
        <p:blipFill>
          <a:blip r:embed="rId2">
            <a:extLst>
              <a:ext uri="{28A0092B-C50C-407E-A947-70E740481C1C}">
                <a14:useLocalDpi xmlns:a14="http://schemas.microsoft.com/office/drawing/2010/main" val="0"/>
              </a:ext>
            </a:extLst>
          </a:blip>
          <a:srcRect l="19354" t="4796" r="19354" b="13258"/>
          <a:stretch>
            <a:fillRect/>
          </a:stretch>
        </p:blipFill>
        <p:spPr bwMode="auto">
          <a:xfrm>
            <a:off x="4800600" y="4618038"/>
            <a:ext cx="2514600"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524000" y="-1588"/>
            <a:ext cx="9144000" cy="230188"/>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5467152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1752600" y="1143000"/>
            <a:ext cx="8610600"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3600">
                <a:latin typeface="Arial Black" panose="020B0A04020102020204" pitchFamily="34" charset="0"/>
              </a:rPr>
              <a:t>¿Qué idea te da este video sobre el trabajo en equipo?</a:t>
            </a:r>
            <a:endParaRPr lang="en-US" sz="3600">
              <a:latin typeface="Arial Black" panose="020B0A04020102020204" pitchFamily="34" charset="0"/>
            </a:endParaRPr>
          </a:p>
          <a:p>
            <a:pPr algn="ctr">
              <a:spcBef>
                <a:spcPct val="0"/>
              </a:spcBef>
              <a:buFontTx/>
              <a:buNone/>
            </a:pPr>
            <a:endParaRPr lang="es-PE" sz="1800">
              <a:latin typeface="Arial Black" panose="020B0A04020102020204" pitchFamily="34" charset="0"/>
            </a:endParaRPr>
          </a:p>
          <a:p>
            <a:pPr algn="ctr">
              <a:spcBef>
                <a:spcPct val="0"/>
              </a:spcBef>
              <a:buFontTx/>
              <a:buNone/>
            </a:pPr>
            <a:r>
              <a:rPr lang="es-PE" sz="3600">
                <a:latin typeface="Arial Black" panose="020B0A04020102020204" pitchFamily="34" charset="0"/>
              </a:rPr>
              <a:t>¿Cuán importante te parece el trabajo en equipo para lograr un objetivo?</a:t>
            </a:r>
            <a:endParaRPr lang="en-US" sz="3600">
              <a:latin typeface="Arial Black" panose="020B0A04020102020204" pitchFamily="34" charset="0"/>
            </a:endParaRPr>
          </a:p>
        </p:txBody>
      </p:sp>
      <p:pic>
        <p:nvPicPr>
          <p:cNvPr id="10957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4114801"/>
            <a:ext cx="6835775"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2" name="TextBox 3">
            <a:hlinkClick r:id="rId3" action="ppaction://hlinkfile"/>
          </p:cNvPr>
          <p:cNvSpPr txBox="1">
            <a:spLocks noChangeArrowheads="1"/>
          </p:cNvSpPr>
          <p:nvPr/>
        </p:nvSpPr>
        <p:spPr bwMode="auto">
          <a:xfrm>
            <a:off x="1981200" y="381001"/>
            <a:ext cx="8153400" cy="4619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2400">
                <a:latin typeface="Arial Black" panose="020B0A04020102020204" pitchFamily="34" charset="0"/>
              </a:rPr>
              <a:t>Video y conversación en parejas </a:t>
            </a:r>
          </a:p>
        </p:txBody>
      </p:sp>
      <p:sp>
        <p:nvSpPr>
          <p:cNvPr id="5" name="Rectangle 4"/>
          <p:cNvSpPr/>
          <p:nvPr/>
        </p:nvSpPr>
        <p:spPr>
          <a:xfrm>
            <a:off x="1538288" y="6475414"/>
            <a:ext cx="9144000" cy="382587"/>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77275" y="4675188"/>
            <a:ext cx="1981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372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Box 1"/>
          <p:cNvSpPr txBox="1">
            <a:spLocks noChangeArrowheads="1"/>
          </p:cNvSpPr>
          <p:nvPr/>
        </p:nvSpPr>
        <p:spPr bwMode="auto">
          <a:xfrm>
            <a:off x="1905000" y="609600"/>
            <a:ext cx="84582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4000"/>
              <a:t>“Trabajar en equipo es la habilidad para trabajar juntos </a:t>
            </a:r>
          </a:p>
          <a:p>
            <a:pPr algn="ctr">
              <a:spcBef>
                <a:spcPct val="0"/>
              </a:spcBef>
              <a:buFontTx/>
              <a:buNone/>
            </a:pPr>
            <a:r>
              <a:rPr lang="es-PE" sz="4800" b="1"/>
              <a:t>hacia una visión común. </a:t>
            </a:r>
          </a:p>
          <a:p>
            <a:pPr algn="ctr">
              <a:spcBef>
                <a:spcPct val="0"/>
              </a:spcBef>
              <a:buFontTx/>
              <a:buNone/>
            </a:pPr>
            <a:r>
              <a:rPr lang="es-PE" sz="4000"/>
              <a:t>Es el combustible que permite a las personas comunes obtener </a:t>
            </a:r>
            <a:r>
              <a:rPr lang="es-PE" sz="4400" b="1"/>
              <a:t>resultados excepcionales”. </a:t>
            </a:r>
            <a:endParaRPr lang="es-PE" sz="4000" b="1"/>
          </a:p>
          <a:p>
            <a:pPr algn="ctr">
              <a:spcBef>
                <a:spcPct val="0"/>
              </a:spcBef>
              <a:buFontTx/>
              <a:buNone/>
            </a:pPr>
            <a:r>
              <a:rPr lang="es-PE" sz="2400" i="1"/>
              <a:t>(Ventura and Templin 2005,1). </a:t>
            </a:r>
            <a:endParaRPr lang="en-US" sz="2400" i="1"/>
          </a:p>
        </p:txBody>
      </p:sp>
      <p:sp>
        <p:nvSpPr>
          <p:cNvPr id="3" name="Rectangle 2"/>
          <p:cNvSpPr/>
          <p:nvPr/>
        </p:nvSpPr>
        <p:spPr>
          <a:xfrm>
            <a:off x="1524000" y="-1588"/>
            <a:ext cx="9144000" cy="382588"/>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1524000" y="6096000"/>
            <a:ext cx="9144000" cy="7620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7768483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72026" y="2667000"/>
            <a:ext cx="5895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1828800" y="200026"/>
            <a:ext cx="84582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r>
              <a:rPr lang="es-PE"/>
              <a:t>Habilidades Complementarias</a:t>
            </a:r>
            <a:endParaRPr lang="en-US"/>
          </a:p>
          <a:p>
            <a:pPr>
              <a:spcBef>
                <a:spcPct val="0"/>
              </a:spcBef>
            </a:pPr>
            <a:r>
              <a:rPr lang="es-PE"/>
              <a:t>Comprometidos a un </a:t>
            </a:r>
            <a:r>
              <a:rPr lang="es-PE" u="sng"/>
              <a:t>Propósito Común </a:t>
            </a:r>
            <a:r>
              <a:rPr lang="es-PE"/>
              <a:t>y a Metas establecidas</a:t>
            </a:r>
            <a:endParaRPr lang="en-US"/>
          </a:p>
          <a:p>
            <a:pPr>
              <a:spcBef>
                <a:spcPct val="0"/>
              </a:spcBef>
            </a:pPr>
            <a:r>
              <a:rPr lang="es-PE"/>
              <a:t>Comprometidos a una </a:t>
            </a:r>
            <a:r>
              <a:rPr lang="es-PE" u="sng"/>
              <a:t>misma forma </a:t>
            </a:r>
            <a:r>
              <a:rPr lang="es-PE"/>
              <a:t>de trabajar</a:t>
            </a:r>
            <a:endParaRPr lang="en-US"/>
          </a:p>
          <a:p>
            <a:pPr>
              <a:spcBef>
                <a:spcPct val="0"/>
              </a:spcBef>
            </a:pPr>
            <a:r>
              <a:rPr lang="es-PE"/>
              <a:t>Mutua Responsabilidad</a:t>
            </a:r>
            <a:endParaRPr lang="en-US"/>
          </a:p>
          <a:p>
            <a:pPr>
              <a:spcBef>
                <a:spcPct val="0"/>
              </a:spcBef>
            </a:pPr>
            <a:r>
              <a:rPr lang="es-PE"/>
              <a:t>Buena comunicación</a:t>
            </a:r>
            <a:endParaRPr lang="en-US"/>
          </a:p>
        </p:txBody>
      </p:sp>
      <p:sp>
        <p:nvSpPr>
          <p:cNvPr id="111620" name="TextBox 1"/>
          <p:cNvSpPr txBox="1">
            <a:spLocks noChangeArrowheads="1"/>
          </p:cNvSpPr>
          <p:nvPr/>
        </p:nvSpPr>
        <p:spPr bwMode="auto">
          <a:xfrm>
            <a:off x="1752600" y="5105401"/>
            <a:ext cx="3022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sz="4800">
                <a:latin typeface="Arial Black" panose="020B0A04020102020204" pitchFamily="34" charset="0"/>
              </a:rPr>
              <a:t>Equipos </a:t>
            </a:r>
            <a:endParaRPr lang="en-US" sz="4800">
              <a:latin typeface="Arial Black" panose="020B0A04020102020204" pitchFamily="34" charset="0"/>
            </a:endParaRPr>
          </a:p>
        </p:txBody>
      </p:sp>
    </p:spTree>
    <p:extLst>
      <p:ext uri="{BB962C8B-B14F-4D97-AF65-F5344CB8AC3E}">
        <p14:creationId xmlns:p14="http://schemas.microsoft.com/office/powerpoint/2010/main" val="1576896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3 Imagen"/>
          <p:cNvPicPr>
            <a:picLocks noChangeAspect="1"/>
          </p:cNvPicPr>
          <p:nvPr/>
        </p:nvPicPr>
        <p:blipFill>
          <a:blip r:embed="rId2">
            <a:extLst>
              <a:ext uri="{28A0092B-C50C-407E-A947-70E740481C1C}">
                <a14:useLocalDpi xmlns:a14="http://schemas.microsoft.com/office/drawing/2010/main" val="0"/>
              </a:ext>
            </a:extLst>
          </a:blip>
          <a:srcRect t="3918" b="9877"/>
          <a:stretch>
            <a:fillRect/>
          </a:stretch>
        </p:blipFill>
        <p:spPr bwMode="auto">
          <a:xfrm>
            <a:off x="1524000" y="0"/>
            <a:ext cx="9144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body" sz="half" idx="1"/>
          </p:nvPr>
        </p:nvSpPr>
        <p:spPr>
          <a:xfrm>
            <a:off x="1828800" y="3505200"/>
            <a:ext cx="8305800" cy="3505200"/>
          </a:xfrm>
        </p:spPr>
        <p:txBody>
          <a:bodyPr/>
          <a:lstStyle/>
          <a:p>
            <a:pPr marL="0" indent="0" algn="ctr">
              <a:buNone/>
              <a:defRPr/>
            </a:pPr>
            <a:r>
              <a:rPr lang="es-PE" sz="4000" b="1" dirty="0">
                <a:solidFill>
                  <a:schemeClr val="bg1"/>
                </a:solidFill>
                <a:cs typeface="Arial" panose="020B0604020202020204" pitchFamily="34" charset="0"/>
              </a:rPr>
              <a:t>Todos los integrantes </a:t>
            </a:r>
            <a:br>
              <a:rPr lang="es-PE" sz="4000" b="1" dirty="0">
                <a:solidFill>
                  <a:schemeClr val="bg1"/>
                </a:solidFill>
                <a:cs typeface="Arial" panose="020B0604020202020204" pitchFamily="34" charset="0"/>
              </a:rPr>
            </a:br>
            <a:r>
              <a:rPr lang="es-PE" sz="4000" b="1" dirty="0">
                <a:solidFill>
                  <a:schemeClr val="bg1"/>
                </a:solidFill>
                <a:cs typeface="Arial" panose="020B0604020202020204" pitchFamily="34" charset="0"/>
              </a:rPr>
              <a:t>tienen un lugar</a:t>
            </a:r>
          </a:p>
          <a:p>
            <a:pPr marL="0" indent="0" algn="ctr">
              <a:buNone/>
              <a:defRPr/>
            </a:pPr>
            <a:endParaRPr lang="es-PE" sz="1050" b="1" dirty="0">
              <a:solidFill>
                <a:schemeClr val="bg1"/>
              </a:solidFill>
              <a:cs typeface="Arial" panose="020B0604020202020204" pitchFamily="34" charset="0"/>
            </a:endParaRPr>
          </a:p>
          <a:p>
            <a:pPr marL="0" indent="0" algn="ctr">
              <a:buNone/>
              <a:defRPr/>
            </a:pPr>
            <a:r>
              <a:rPr lang="es-PE" sz="3600" dirty="0">
                <a:cs typeface="Arial" panose="020B0604020202020204" pitchFamily="34" charset="0"/>
              </a:rPr>
              <a:t>¿Qué debemos hacer para que </a:t>
            </a:r>
            <a:br>
              <a:rPr lang="es-PE" sz="3600" dirty="0">
                <a:cs typeface="Arial" panose="020B0604020202020204" pitchFamily="34" charset="0"/>
              </a:rPr>
            </a:br>
            <a:r>
              <a:rPr lang="es-PE" sz="3600" dirty="0">
                <a:cs typeface="Arial" panose="020B0604020202020204" pitchFamily="34" charset="0"/>
              </a:rPr>
              <a:t>todos participen? </a:t>
            </a:r>
            <a:br>
              <a:rPr lang="es-PE" sz="3600" dirty="0">
                <a:cs typeface="Arial" panose="020B0604020202020204" pitchFamily="34" charset="0"/>
              </a:rPr>
            </a:br>
            <a:r>
              <a:rPr lang="es-PE" i="1" dirty="0">
                <a:cs typeface="Arial" panose="020B0604020202020204" pitchFamily="34" charset="0"/>
              </a:rPr>
              <a:t>(incluirlos y tomen responsabilidad</a:t>
            </a:r>
            <a:r>
              <a:rPr lang="es-PE" i="1" dirty="0" smtClean="0">
                <a:cs typeface="Arial" panose="020B0604020202020204" pitchFamily="34" charset="0"/>
              </a:rPr>
              <a:t>)</a:t>
            </a:r>
            <a:endParaRPr lang="es-PE" sz="3600" b="1" i="1" dirty="0">
              <a:solidFill>
                <a:schemeClr val="bg1"/>
              </a:solidFill>
              <a:cs typeface="Arial" panose="020B0604020202020204" pitchFamily="34" charset="0"/>
            </a:endParaRPr>
          </a:p>
        </p:txBody>
      </p:sp>
    </p:spTree>
    <p:extLst>
      <p:ext uri="{BB962C8B-B14F-4D97-AF65-F5344CB8AC3E}">
        <p14:creationId xmlns:p14="http://schemas.microsoft.com/office/powerpoint/2010/main" val="217009591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894013"/>
            <a:ext cx="9144000" cy="397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7" name="TextBox 1"/>
          <p:cNvSpPr txBox="1">
            <a:spLocks noChangeArrowheads="1"/>
          </p:cNvSpPr>
          <p:nvPr/>
        </p:nvSpPr>
        <p:spPr bwMode="auto">
          <a:xfrm>
            <a:off x="1676400" y="76201"/>
            <a:ext cx="8763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ES" sz="2400" b="1"/>
              <a:t>Por lo tanto, como escogidos de Dios, santos y amados, revístanse de afecto entrañable y de bondad, humildad, amabilidad y paciencia, </a:t>
            </a:r>
            <a:r>
              <a:rPr lang="es-ES" sz="2400" b="1" baseline="30000"/>
              <a:t> </a:t>
            </a:r>
            <a:r>
              <a:rPr lang="es-ES" sz="2400" b="1"/>
              <a:t>de modo que se toleren unos a otros y se perdonen si alguno tiene queja contra otro. Así como el Señor los perdonó, perdonen también ustedes. </a:t>
            </a:r>
            <a:r>
              <a:rPr lang="es-ES" sz="2400" b="1" baseline="30000"/>
              <a:t> </a:t>
            </a:r>
            <a:r>
              <a:rPr lang="es-ES" sz="2400" b="1"/>
              <a:t>Por encima de todo, vístanse de amor, que es el vínculo perfecto.</a:t>
            </a:r>
          </a:p>
          <a:p>
            <a:pPr algn="r">
              <a:spcBef>
                <a:spcPct val="0"/>
              </a:spcBef>
              <a:buFontTx/>
              <a:buNone/>
            </a:pPr>
            <a:r>
              <a:rPr lang="es-ES" sz="2400" i="1"/>
              <a:t>Colosenses 3:12-14</a:t>
            </a:r>
            <a:endParaRPr lang="en-US" sz="2400" i="1"/>
          </a:p>
        </p:txBody>
      </p:sp>
    </p:spTree>
    <p:extLst>
      <p:ext uri="{BB962C8B-B14F-4D97-AF65-F5344CB8AC3E}">
        <p14:creationId xmlns:p14="http://schemas.microsoft.com/office/powerpoint/2010/main" val="9831724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76401" y="152400"/>
            <a:ext cx="510857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1" name="TextBox 1"/>
          <p:cNvSpPr txBox="1">
            <a:spLocks noChangeArrowheads="1"/>
          </p:cNvSpPr>
          <p:nvPr/>
        </p:nvSpPr>
        <p:spPr bwMode="auto">
          <a:xfrm>
            <a:off x="7162800" y="457200"/>
            <a:ext cx="32004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sz="4000" b="1"/>
              <a:t>Revístanse</a:t>
            </a:r>
            <a:r>
              <a:rPr lang="es-PE" sz="4000"/>
              <a:t> significa que necesitamos primero quitar unas cosas para poder poner otras.</a:t>
            </a:r>
            <a:endParaRPr lang="en-US" sz="4000"/>
          </a:p>
        </p:txBody>
      </p:sp>
    </p:spTree>
    <p:extLst>
      <p:ext uri="{BB962C8B-B14F-4D97-AF65-F5344CB8AC3E}">
        <p14:creationId xmlns:p14="http://schemas.microsoft.com/office/powerpoint/2010/main" val="9932488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Box 1"/>
          <p:cNvSpPr txBox="1">
            <a:spLocks noChangeArrowheads="1"/>
          </p:cNvSpPr>
          <p:nvPr/>
        </p:nvSpPr>
        <p:spPr bwMode="auto">
          <a:xfrm>
            <a:off x="1981200" y="774700"/>
            <a:ext cx="83058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 typeface="Times New Roman" panose="02020603050405020304" pitchFamily="18" charset="0"/>
              <a:buAutoNum type="arabicPeriod"/>
            </a:pPr>
            <a:r>
              <a:rPr lang="es-PE" sz="4000"/>
              <a:t>¿Cuál parte del ministerio de Impacto Mundial te gusta más?</a:t>
            </a:r>
            <a:br>
              <a:rPr lang="es-PE" sz="4000"/>
            </a:br>
            <a:endParaRPr lang="es-PE" sz="4000"/>
          </a:p>
          <a:p>
            <a:pPr>
              <a:spcBef>
                <a:spcPct val="0"/>
              </a:spcBef>
              <a:buFont typeface="Times New Roman" panose="02020603050405020304" pitchFamily="18" charset="0"/>
              <a:buAutoNum type="arabicPeriod"/>
            </a:pPr>
            <a:r>
              <a:rPr lang="es-PE" sz="4000" b="1"/>
              <a:t>¿Qué impacto IM ha tenido en Ecuador y en el mundo?</a:t>
            </a:r>
            <a:endParaRPr lang="en-US" sz="4000" b="1"/>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15716" name="Picture 1"/>
          <p:cNvPicPr>
            <a:picLocks noChangeAspect="1"/>
          </p:cNvPicPr>
          <p:nvPr/>
        </p:nvPicPr>
        <p:blipFill>
          <a:blip r:embed="rId2">
            <a:extLst>
              <a:ext uri="{28A0092B-C50C-407E-A947-70E740481C1C}">
                <a14:useLocalDpi xmlns:a14="http://schemas.microsoft.com/office/drawing/2010/main" val="0"/>
              </a:ext>
            </a:extLst>
          </a:blip>
          <a:srcRect l="19354" t="4796" r="19354" b="13258"/>
          <a:stretch>
            <a:fillRect/>
          </a:stretch>
        </p:blipFill>
        <p:spPr bwMode="auto">
          <a:xfrm>
            <a:off x="4800600" y="4618038"/>
            <a:ext cx="2514600"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524000" y="-1588"/>
            <a:ext cx="9144000" cy="230188"/>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4361424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1618"/>
                                        </p:tgtEl>
                                        <p:attrNameLst>
                                          <p:attrName>style.visibility</p:attrName>
                                        </p:attrNameLst>
                                      </p:cBhvr>
                                      <p:to>
                                        <p:strVal val="visible"/>
                                      </p:to>
                                    </p:set>
                                    <p:animEffect transition="in" filter="fade">
                                      <p:cBhvr>
                                        <p:cTn id="7" dur="500"/>
                                        <p:tgtEl>
                                          <p:spTgt spid="111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Box 1"/>
          <p:cNvSpPr txBox="1">
            <a:spLocks noChangeArrowheads="1"/>
          </p:cNvSpPr>
          <p:nvPr/>
        </p:nvSpPr>
        <p:spPr bwMode="auto">
          <a:xfrm>
            <a:off x="1981200" y="457200"/>
            <a:ext cx="8305800" cy="311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1800"/>
              </a:lnSpc>
              <a:spcBef>
                <a:spcPct val="0"/>
              </a:spcBef>
              <a:buNone/>
            </a:pPr>
            <a:r>
              <a:rPr lang="es-PE" sz="11500" b="1"/>
              <a:t>Dios es GLOBAL</a:t>
            </a:r>
            <a:endParaRPr lang="en-US" sz="11500" b="1"/>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16740" name="Picture 1"/>
          <p:cNvPicPr>
            <a:picLocks noChangeAspect="1"/>
          </p:cNvPicPr>
          <p:nvPr/>
        </p:nvPicPr>
        <p:blipFill>
          <a:blip r:embed="rId2">
            <a:extLst>
              <a:ext uri="{28A0092B-C50C-407E-A947-70E740481C1C}">
                <a14:useLocalDpi xmlns:a14="http://schemas.microsoft.com/office/drawing/2010/main" val="0"/>
              </a:ext>
            </a:extLst>
          </a:blip>
          <a:srcRect l="19354" t="4796" r="19354" b="13258"/>
          <a:stretch>
            <a:fillRect/>
          </a:stretch>
        </p:blipFill>
        <p:spPr bwMode="auto">
          <a:xfrm>
            <a:off x="4419600" y="4056064"/>
            <a:ext cx="312420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524000" y="-1588"/>
            <a:ext cx="9144000" cy="230188"/>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6742" name="TextBox 1"/>
          <p:cNvSpPr txBox="1">
            <a:spLocks noChangeArrowheads="1"/>
          </p:cNvSpPr>
          <p:nvPr/>
        </p:nvSpPr>
        <p:spPr bwMode="auto">
          <a:xfrm>
            <a:off x="1828800" y="2638425"/>
            <a:ext cx="8305800" cy="160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11800"/>
              </a:lnSpc>
              <a:spcBef>
                <a:spcPct val="0"/>
              </a:spcBef>
              <a:buNone/>
            </a:pPr>
            <a:r>
              <a:rPr lang="es-PE" sz="5400" b="1">
                <a:solidFill>
                  <a:srgbClr val="FF0000"/>
                </a:solidFill>
              </a:rPr>
              <a:t>Somos parte</a:t>
            </a:r>
            <a:endParaRPr lang="en-US" sz="5400" b="1">
              <a:solidFill>
                <a:srgbClr val="FF0000"/>
              </a:solidFill>
            </a:endParaRPr>
          </a:p>
        </p:txBody>
      </p:sp>
    </p:spTree>
    <p:extLst>
      <p:ext uri="{BB962C8B-B14F-4D97-AF65-F5344CB8AC3E}">
        <p14:creationId xmlns:p14="http://schemas.microsoft.com/office/powerpoint/2010/main" val="2351425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Box 1"/>
          <p:cNvSpPr txBox="1">
            <a:spLocks noChangeArrowheads="1"/>
          </p:cNvSpPr>
          <p:nvPr/>
        </p:nvSpPr>
        <p:spPr bwMode="auto">
          <a:xfrm>
            <a:off x="1981200" y="774700"/>
            <a:ext cx="8305800"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r>
              <a:rPr lang="es-PE" sz="3600" i="1"/>
              <a:t> SOLO piensan.</a:t>
            </a:r>
          </a:p>
          <a:p>
            <a:pPr algn="ctr">
              <a:buFontTx/>
              <a:buNone/>
            </a:pPr>
            <a:r>
              <a:rPr lang="es-PE" sz="4000"/>
              <a:t>¿Qué no ha sido tan bueno en Impacto Mundial? ¿Por qué?</a:t>
            </a:r>
          </a:p>
          <a:p>
            <a:pPr algn="ctr">
              <a:buFontTx/>
              <a:buNone/>
            </a:pPr>
            <a:r>
              <a:rPr lang="es-PE" sz="4000"/>
              <a:t>¿En qué manera necesitan mejorar?</a:t>
            </a:r>
            <a:endParaRPr lang="en-US" sz="4000"/>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17764" name="Picture 1"/>
          <p:cNvPicPr>
            <a:picLocks noChangeAspect="1"/>
          </p:cNvPicPr>
          <p:nvPr/>
        </p:nvPicPr>
        <p:blipFill>
          <a:blip r:embed="rId2">
            <a:extLst>
              <a:ext uri="{28A0092B-C50C-407E-A947-70E740481C1C}">
                <a14:useLocalDpi xmlns:a14="http://schemas.microsoft.com/office/drawing/2010/main" val="0"/>
              </a:ext>
            </a:extLst>
          </a:blip>
          <a:srcRect l="19354" t="4796" r="19354" b="13258"/>
          <a:stretch>
            <a:fillRect/>
          </a:stretch>
        </p:blipFill>
        <p:spPr bwMode="auto">
          <a:xfrm>
            <a:off x="4724400" y="4618038"/>
            <a:ext cx="2514600"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524000" y="-1588"/>
            <a:ext cx="9144000" cy="230188"/>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171475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1524001" y="0"/>
            <a:ext cx="9159875"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ndParaRPr>
          </a:p>
        </p:txBody>
      </p:sp>
      <p:pic>
        <p:nvPicPr>
          <p:cNvPr id="118787" name="1 Image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Rectangle 2"/>
          <p:cNvSpPr>
            <a:spLocks noGrp="1" noChangeArrowheads="1"/>
          </p:cNvSpPr>
          <p:nvPr>
            <p:ph type="title"/>
          </p:nvPr>
        </p:nvSpPr>
        <p:spPr>
          <a:xfrm>
            <a:off x="1524000" y="0"/>
            <a:ext cx="9131300" cy="1143000"/>
          </a:xfr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p:spPr>
        <p:txBody>
          <a:bodyPr/>
          <a:lstStyle/>
          <a:p>
            <a:pPr eaLnBrk="1" hangingPunct="1">
              <a:defRPr/>
            </a:pPr>
            <a:r>
              <a:rPr lang="es-PE" sz="4000" dirty="0">
                <a:solidFill>
                  <a:schemeClr val="bg1"/>
                </a:solidFill>
                <a:effectLst>
                  <a:outerShdw blurRad="38100" dist="38100" dir="2700000" algn="tl">
                    <a:srgbClr val="000000">
                      <a:alpha val="43137"/>
                    </a:srgbClr>
                  </a:outerShdw>
                </a:effectLst>
                <a:latin typeface="Arial Black" panose="020B0A04020102020204" pitchFamily="34" charset="0"/>
              </a:rPr>
              <a:t>La Mala Manzana</a:t>
            </a:r>
            <a:endParaRPr lang="en-GB" sz="40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41987" name="Rectangle 3"/>
          <p:cNvSpPr>
            <a:spLocks noGrp="1" noChangeArrowheads="1"/>
          </p:cNvSpPr>
          <p:nvPr>
            <p:ph type="body" sz="half" idx="1"/>
          </p:nvPr>
        </p:nvSpPr>
        <p:spPr>
          <a:xfrm>
            <a:off x="5440363" y="1371600"/>
            <a:ext cx="5257800" cy="2057400"/>
          </a:xfrm>
        </p:spPr>
        <p:txBody>
          <a:bodyPr/>
          <a:lstStyle/>
          <a:p>
            <a:pPr algn="ctr" eaLnBrk="1" hangingPunct="1">
              <a:buFontTx/>
              <a:buNone/>
              <a:defRPr/>
            </a:pPr>
            <a:r>
              <a:rPr lang="es-PE" sz="3600" b="1" dirty="0">
                <a:solidFill>
                  <a:schemeClr val="bg1"/>
                </a:solidFill>
                <a:effectLst>
                  <a:outerShdw blurRad="38100" dist="38100" dir="2700000" algn="tl">
                    <a:srgbClr val="000000">
                      <a:alpha val="43137"/>
                    </a:srgbClr>
                  </a:outerShdw>
                </a:effectLst>
                <a:cs typeface="Arial" panose="020B0604020202020204" pitchFamily="34" charset="0"/>
              </a:rPr>
              <a:t>Las pésimas actitudes destruyen al Equipo</a:t>
            </a:r>
            <a:endParaRPr lang="en-GB" sz="3600" b="1" dirty="0">
              <a:solidFill>
                <a:schemeClr val="bg1"/>
              </a:solidFill>
              <a:effectLst>
                <a:outerShdw blurRad="38100" dist="38100" dir="2700000" algn="tl">
                  <a:srgbClr val="000000">
                    <a:alpha val="43137"/>
                  </a:srgbClr>
                </a:outerShdw>
              </a:effectLst>
              <a:cs typeface="Arial" panose="020B0604020202020204" pitchFamily="34" charset="0"/>
            </a:endParaRPr>
          </a:p>
        </p:txBody>
      </p:sp>
    </p:spTree>
    <p:extLst>
      <p:ext uri="{BB962C8B-B14F-4D97-AF65-F5344CB8AC3E}">
        <p14:creationId xmlns:p14="http://schemas.microsoft.com/office/powerpoint/2010/main" val="16860460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s://encrypted-tbn0.gstatic.com/images?q=tbn:ANd9GcRiI3Ha_zkyS3RMjWfLqy1bIuNF6o0HyALwAs5V6I-9uXL_oAo5t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479676"/>
            <a:ext cx="5867400"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28800" y="457200"/>
            <a:ext cx="8610600" cy="4216400"/>
          </a:xfrm>
          <a:prstGeom prst="rect">
            <a:avLst/>
          </a:prstGeom>
          <a:noFill/>
        </p:spPr>
        <p:txBody>
          <a:bodyPr>
            <a:spAutoFit/>
          </a:bodyPr>
          <a:lstStyle/>
          <a:p>
            <a:pPr>
              <a:defRPr/>
            </a:pPr>
            <a:r>
              <a:rPr lang="es-PE" sz="4800" dirty="0">
                <a:latin typeface="Arial Black" panose="020B0A04020102020204" pitchFamily="34" charset="0"/>
                <a:cs typeface="Arial" panose="020B0604020202020204" pitchFamily="34" charset="0"/>
              </a:rPr>
              <a:t>Lo que Destruye Equipos</a:t>
            </a:r>
            <a:endParaRPr lang="en-US" sz="4800" dirty="0">
              <a:latin typeface="Arial Black" panose="020B0A04020102020204" pitchFamily="34" charset="0"/>
              <a:cs typeface="Arial" panose="020B0604020202020204" pitchFamily="34" charset="0"/>
            </a:endParaRPr>
          </a:p>
          <a:p>
            <a:pPr marL="457200" indent="-457200">
              <a:buFont typeface="Arial" panose="020B0604020202020204" pitchFamily="34" charset="0"/>
              <a:buChar char="•"/>
              <a:defRPr/>
            </a:pPr>
            <a:r>
              <a:rPr lang="es-PE" sz="4400" dirty="0">
                <a:latin typeface="Arial" panose="020B0604020202020204" pitchFamily="34" charset="0"/>
                <a:cs typeface="Arial" panose="020B0604020202020204" pitchFamily="34" charset="0"/>
              </a:rPr>
              <a:t>Falta de compromiso</a:t>
            </a:r>
          </a:p>
          <a:p>
            <a:pPr marL="457200" indent="-457200">
              <a:buFont typeface="Arial" panose="020B0604020202020204" pitchFamily="34" charset="0"/>
              <a:buChar char="•"/>
              <a:defRPr/>
            </a:pPr>
            <a:r>
              <a:rPr lang="es-PE" sz="4400" dirty="0">
                <a:latin typeface="Arial" panose="020B0604020202020204" pitchFamily="34" charset="0"/>
                <a:cs typeface="Arial" panose="020B0604020202020204" pitchFamily="34" charset="0"/>
              </a:rPr>
              <a:t>Falta de comunicación</a:t>
            </a:r>
          </a:p>
          <a:p>
            <a:pPr marL="457200" indent="-457200">
              <a:buFont typeface="Arial" panose="020B0604020202020204" pitchFamily="34" charset="0"/>
              <a:buChar char="•"/>
              <a:defRPr/>
            </a:pPr>
            <a:r>
              <a:rPr lang="es-PE" sz="4400" dirty="0">
                <a:latin typeface="Arial" panose="020B0604020202020204" pitchFamily="34" charset="0"/>
                <a:cs typeface="Arial" panose="020B0604020202020204" pitchFamily="34" charset="0"/>
              </a:rPr>
              <a:t>Comparar/Juzgar </a:t>
            </a:r>
            <a:endParaRPr lang="en-US" sz="4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defRPr/>
            </a:pPr>
            <a:r>
              <a:rPr lang="es-PE" sz="4400" dirty="0">
                <a:latin typeface="Arial" panose="020B0604020202020204" pitchFamily="34" charset="0"/>
                <a:cs typeface="Arial" panose="020B0604020202020204" pitchFamily="34" charset="0"/>
              </a:rPr>
              <a:t>Chismear</a:t>
            </a:r>
            <a:endParaRPr lang="en-US" sz="4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defRPr/>
            </a:pPr>
            <a:r>
              <a:rPr lang="es-PE" sz="4400" dirty="0">
                <a:latin typeface="Arial" panose="020B0604020202020204" pitchFamily="34" charset="0"/>
                <a:cs typeface="Arial" panose="020B0604020202020204" pitchFamily="34" charset="0"/>
              </a:rPr>
              <a:t>No perdonar</a:t>
            </a: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9825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19212" y="974725"/>
            <a:ext cx="2890838"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24851" y="2814638"/>
            <a:ext cx="15478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17988" y="2419350"/>
            <a:ext cx="360045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7"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43301" y="22226"/>
            <a:ext cx="2790825"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8"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818438" y="4049713"/>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9" name="Picture 6"/>
          <p:cNvPicPr>
            <a:picLocks noChangeAspect="1"/>
          </p:cNvPicPr>
          <p:nvPr/>
        </p:nvPicPr>
        <p:blipFill>
          <a:blip r:embed="rId7">
            <a:extLst>
              <a:ext uri="{28A0092B-C50C-407E-A947-70E740481C1C}">
                <a14:useLocalDpi xmlns:a14="http://schemas.microsoft.com/office/drawing/2010/main" val="0"/>
              </a:ext>
            </a:extLst>
          </a:blip>
          <a:srcRect l="29526" r="27054"/>
          <a:stretch>
            <a:fillRect/>
          </a:stretch>
        </p:blipFill>
        <p:spPr bwMode="auto">
          <a:xfrm rot="745888">
            <a:off x="7840663" y="322264"/>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0"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71800" y="4718051"/>
            <a:ext cx="2808288"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29086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Box 1"/>
          <p:cNvSpPr txBox="1">
            <a:spLocks noChangeArrowheads="1"/>
          </p:cNvSpPr>
          <p:nvPr/>
        </p:nvSpPr>
        <p:spPr bwMode="auto">
          <a:xfrm>
            <a:off x="1752600" y="304801"/>
            <a:ext cx="8610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3600" b="1">
                <a:cs typeface="Arial" panose="020B0604020202020204" pitchFamily="34" charset="0"/>
              </a:rPr>
              <a:t>Resolución de conflictos</a:t>
            </a:r>
          </a:p>
          <a:p>
            <a:pPr>
              <a:spcBef>
                <a:spcPct val="0"/>
              </a:spcBef>
              <a:buFontTx/>
              <a:buNone/>
            </a:pPr>
            <a:endParaRPr lang="es-PE" sz="2400">
              <a:cs typeface="Arial" panose="020B0604020202020204" pitchFamily="34" charset="0"/>
            </a:endParaRPr>
          </a:p>
          <a:p>
            <a:pPr algn="ctr">
              <a:spcBef>
                <a:spcPct val="0"/>
              </a:spcBef>
              <a:buFontTx/>
              <a:buNone/>
            </a:pPr>
            <a:r>
              <a:rPr lang="es-PE" sz="2800">
                <a:cs typeface="Arial" panose="020B0604020202020204" pitchFamily="34" charset="0"/>
              </a:rPr>
              <a:t>Siempre queremos mejorar en la manera en que trabajamos. Eso significa que necesitamos evaluar y decir las cosas que no fueron exitosas y por que.</a:t>
            </a:r>
            <a:endParaRPr lang="en-US" sz="2800">
              <a:cs typeface="Arial" panose="020B0604020202020204" pitchFamily="34" charset="0"/>
            </a:endParaRPr>
          </a:p>
        </p:txBody>
      </p:sp>
      <p:pic>
        <p:nvPicPr>
          <p:cNvPr id="12185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0900" y="2514600"/>
            <a:ext cx="5334000" cy="427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6002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600200" y="685800"/>
            <a:ext cx="90678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r>
              <a:rPr lang="es-PE" sz="3600" b="1">
                <a:cs typeface="Arial" panose="020B0604020202020204" pitchFamily="34" charset="0"/>
              </a:rPr>
              <a:t>El problema sigue igual</a:t>
            </a:r>
            <a:endParaRPr lang="en-US" sz="3600" b="1">
              <a:cs typeface="Arial" panose="020B0604020202020204" pitchFamily="34" charset="0"/>
            </a:endParaRPr>
          </a:p>
          <a:p>
            <a:pPr>
              <a:spcBef>
                <a:spcPct val="0"/>
              </a:spcBef>
            </a:pPr>
            <a:r>
              <a:rPr lang="es-PE" sz="3600" b="1">
                <a:cs typeface="Arial" panose="020B0604020202020204" pitchFamily="34" charset="0"/>
              </a:rPr>
              <a:t>Menos eficiente como ministerio</a:t>
            </a:r>
            <a:endParaRPr lang="en-US" sz="3600" b="1">
              <a:cs typeface="Arial" panose="020B0604020202020204" pitchFamily="34" charset="0"/>
            </a:endParaRPr>
          </a:p>
          <a:p>
            <a:pPr>
              <a:spcBef>
                <a:spcPct val="0"/>
              </a:spcBef>
            </a:pPr>
            <a:r>
              <a:rPr lang="es-PE" sz="3600" b="1">
                <a:cs typeface="Arial" panose="020B0604020202020204" pitchFamily="34" charset="0"/>
              </a:rPr>
              <a:t>Un ambiente de tensión</a:t>
            </a:r>
            <a:endParaRPr lang="en-US" sz="3600" b="1">
              <a:cs typeface="Arial" panose="020B0604020202020204" pitchFamily="34" charset="0"/>
            </a:endParaRPr>
          </a:p>
          <a:p>
            <a:pPr>
              <a:spcBef>
                <a:spcPct val="0"/>
              </a:spcBef>
            </a:pPr>
            <a:r>
              <a:rPr lang="es-PE" sz="3600" b="1">
                <a:cs typeface="Arial" panose="020B0604020202020204" pitchFamily="34" charset="0"/>
              </a:rPr>
              <a:t>Amargura/malos sentimientos</a:t>
            </a:r>
            <a:endParaRPr lang="en-US" sz="3600" b="1">
              <a:cs typeface="Arial" panose="020B0604020202020204" pitchFamily="34" charset="0"/>
            </a:endParaRPr>
          </a:p>
          <a:p>
            <a:pPr>
              <a:spcBef>
                <a:spcPct val="0"/>
              </a:spcBef>
            </a:pPr>
            <a:r>
              <a:rPr lang="es-PE" sz="3600" b="1">
                <a:cs typeface="Arial" panose="020B0604020202020204" pitchFamily="34" charset="0"/>
              </a:rPr>
              <a:t>Afecta el testimonio</a:t>
            </a:r>
            <a:endParaRPr lang="en-US" sz="3600" b="1">
              <a:cs typeface="Arial" panose="020B0604020202020204" pitchFamily="34" charset="0"/>
            </a:endParaRPr>
          </a:p>
          <a:p>
            <a:pPr>
              <a:spcBef>
                <a:spcPct val="0"/>
              </a:spcBef>
            </a:pPr>
            <a:r>
              <a:rPr lang="es-PE" sz="3600" b="1">
                <a:cs typeface="Arial" panose="020B0604020202020204" pitchFamily="34" charset="0"/>
              </a:rPr>
              <a:t>Menos confianza dado a la persona</a:t>
            </a:r>
            <a:endParaRPr lang="en-US" sz="3600" b="1">
              <a:cs typeface="Arial" panose="020B0604020202020204" pitchFamily="34" charset="0"/>
            </a:endParaRPr>
          </a:p>
          <a:p>
            <a:pPr>
              <a:spcBef>
                <a:spcPct val="0"/>
              </a:spcBef>
            </a:pPr>
            <a:r>
              <a:rPr lang="es-PE" sz="3600" b="1">
                <a:cs typeface="Arial" panose="020B0604020202020204" pitchFamily="34" charset="0"/>
              </a:rPr>
              <a:t>No un lugar de confianza para otros</a:t>
            </a:r>
            <a:endParaRPr lang="en-US" sz="3600" b="1">
              <a:cs typeface="Arial" panose="020B0604020202020204" pitchFamily="34" charset="0"/>
            </a:endParaRPr>
          </a:p>
          <a:p>
            <a:pPr>
              <a:spcBef>
                <a:spcPct val="0"/>
              </a:spcBef>
            </a:pPr>
            <a:r>
              <a:rPr lang="es-PE" sz="3600" b="1">
                <a:cs typeface="Arial" panose="020B0604020202020204" pitchFamily="34" charset="0"/>
              </a:rPr>
              <a:t>Menos responsabilidad dado a la persona</a:t>
            </a:r>
          </a:p>
          <a:p>
            <a:pPr>
              <a:spcBef>
                <a:spcPct val="0"/>
              </a:spcBef>
            </a:pPr>
            <a:r>
              <a:rPr lang="es-PE" sz="3600" b="1">
                <a:cs typeface="Arial" panose="020B0604020202020204" pitchFamily="34" charset="0"/>
              </a:rPr>
              <a:t>Menos responsabilidad para los otros</a:t>
            </a:r>
            <a:endParaRPr lang="en-US" sz="3600" b="1">
              <a:cs typeface="Arial" panose="020B0604020202020204" pitchFamily="34" charset="0"/>
            </a:endParaRPr>
          </a:p>
        </p:txBody>
      </p:sp>
      <p:sp>
        <p:nvSpPr>
          <p:cNvPr id="4" name="Rectangle 3"/>
          <p:cNvSpPr/>
          <p:nvPr/>
        </p:nvSpPr>
        <p:spPr>
          <a:xfrm>
            <a:off x="1524000" y="0"/>
            <a:ext cx="9144000" cy="1524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rot="5400000">
            <a:off x="9238457" y="-362743"/>
            <a:ext cx="1030287" cy="1828800"/>
          </a:xfrm>
          <a:prstGeom prst="rect">
            <a:avLst/>
          </a:prstGeom>
          <a:solidFill>
            <a:srgbClr val="374E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885" name="TextBox 5"/>
          <p:cNvSpPr txBox="1">
            <a:spLocks noChangeArrowheads="1"/>
          </p:cNvSpPr>
          <p:nvPr/>
        </p:nvSpPr>
        <p:spPr bwMode="auto">
          <a:xfrm>
            <a:off x="8839200" y="76200"/>
            <a:ext cx="18621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2800" b="1">
                <a:solidFill>
                  <a:schemeClr val="bg1"/>
                </a:solidFill>
                <a:cs typeface="Arial" panose="020B0604020202020204" pitchFamily="34" charset="0"/>
              </a:rPr>
              <a:t>Si no enfrentas</a:t>
            </a:r>
          </a:p>
        </p:txBody>
      </p:sp>
    </p:spTree>
    <p:extLst>
      <p:ext uri="{BB962C8B-B14F-4D97-AF65-F5344CB8AC3E}">
        <p14:creationId xmlns:p14="http://schemas.microsoft.com/office/powerpoint/2010/main" val="34719946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p:cNvPicPr>
          <p:nvPr/>
        </p:nvPicPr>
        <p:blipFill>
          <a:blip r:embed="rId2">
            <a:extLst>
              <a:ext uri="{28A0092B-C50C-407E-A947-70E740481C1C}">
                <a14:useLocalDpi xmlns:a14="http://schemas.microsoft.com/office/drawing/2010/main" val="0"/>
              </a:ext>
            </a:extLst>
          </a:blip>
          <a:srcRect l="9665"/>
          <a:stretch>
            <a:fillRect/>
          </a:stretch>
        </p:blipFill>
        <p:spPr bwMode="auto">
          <a:xfrm>
            <a:off x="1524000" y="12700"/>
            <a:ext cx="569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7235825" y="2895600"/>
            <a:ext cx="335280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sz="4000" b="1">
                <a:cs typeface="Arial" panose="020B0604020202020204" pitchFamily="34" charset="0"/>
              </a:rPr>
              <a:t>¿Cómo te gustaría ser enfrentado cuando haya conflicto?</a:t>
            </a:r>
            <a:endParaRPr lang="en-US" sz="4000" b="1">
              <a:cs typeface="Arial" panose="020B0604020202020204" pitchFamily="34" charset="0"/>
            </a:endParaRPr>
          </a:p>
        </p:txBody>
      </p:sp>
      <p:sp>
        <p:nvSpPr>
          <p:cNvPr id="123908" name="TextBox 3"/>
          <p:cNvSpPr txBox="1">
            <a:spLocks noChangeArrowheads="1"/>
          </p:cNvSpPr>
          <p:nvPr/>
        </p:nvSpPr>
        <p:spPr bwMode="auto">
          <a:xfrm>
            <a:off x="5943600" y="215900"/>
            <a:ext cx="4572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sz="2800" b="1">
                <a:cs typeface="Arial" panose="020B0604020202020204" pitchFamily="34" charset="0"/>
              </a:rPr>
              <a:t>Resolución de conflicto es difícil pero se necesita hacerlo…y hacerlo bien.</a:t>
            </a:r>
            <a:endParaRPr lang="en-US" sz="2800" b="1">
              <a:cs typeface="Arial" panose="020B0604020202020204" pitchFamily="34" charset="0"/>
            </a:endParaRPr>
          </a:p>
        </p:txBody>
      </p:sp>
    </p:spTree>
    <p:extLst>
      <p:ext uri="{BB962C8B-B14F-4D97-AF65-F5344CB8AC3E}">
        <p14:creationId xmlns:p14="http://schemas.microsoft.com/office/powerpoint/2010/main" val="23146450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0"/>
            <a:ext cx="9144000" cy="1524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rot="5400000">
            <a:off x="9351169" y="-326231"/>
            <a:ext cx="990600" cy="1643062"/>
          </a:xfrm>
          <a:prstGeom prst="rect">
            <a:avLst/>
          </a:prstGeom>
          <a:solidFill>
            <a:srgbClr val="374E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Box 1"/>
          <p:cNvSpPr txBox="1">
            <a:spLocks noChangeArrowheads="1"/>
          </p:cNvSpPr>
          <p:nvPr/>
        </p:nvSpPr>
        <p:spPr bwMode="auto">
          <a:xfrm>
            <a:off x="2819400" y="457201"/>
            <a:ext cx="76962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s-PE" sz="2800" b="1">
                <a:cs typeface="Arial" panose="020B0604020202020204" pitchFamily="34" charset="0"/>
              </a:rPr>
              <a:t>Mencionas</a:t>
            </a:r>
            <a:r>
              <a:rPr lang="es-PE" sz="2800">
                <a:cs typeface="Arial" panose="020B0604020202020204" pitchFamily="34" charset="0"/>
              </a:rPr>
              <a:t> </a:t>
            </a:r>
            <a:r>
              <a:rPr lang="es-PE" sz="2400">
                <a:cs typeface="Arial" panose="020B0604020202020204" pitchFamily="34" charset="0"/>
              </a:rPr>
              <a:t>lo bueno, no solo sus fallas.</a:t>
            </a:r>
          </a:p>
          <a:p>
            <a:pPr>
              <a:spcBef>
                <a:spcPct val="0"/>
              </a:spcBef>
              <a:buFontTx/>
              <a:buNone/>
            </a:pPr>
            <a:endParaRPr lang="en-US" sz="1200">
              <a:cs typeface="Arial" panose="020B0604020202020204" pitchFamily="34" charset="0"/>
            </a:endParaRPr>
          </a:p>
          <a:p>
            <a:pPr>
              <a:spcBef>
                <a:spcPct val="0"/>
              </a:spcBef>
              <a:buFontTx/>
              <a:buNone/>
            </a:pPr>
            <a:r>
              <a:rPr lang="es-PE" sz="2800" b="1">
                <a:cs typeface="Arial" panose="020B0604020202020204" pitchFamily="34" charset="0"/>
              </a:rPr>
              <a:t>Intimidad</a:t>
            </a:r>
            <a:r>
              <a:rPr lang="es-PE" sz="2400">
                <a:cs typeface="Arial" panose="020B0604020202020204" pitchFamily="34" charset="0"/>
              </a:rPr>
              <a:t>. A solas, no enfrente de otros.</a:t>
            </a:r>
          </a:p>
          <a:p>
            <a:pPr>
              <a:spcBef>
                <a:spcPct val="0"/>
              </a:spcBef>
              <a:buFontTx/>
              <a:buNone/>
            </a:pPr>
            <a:endParaRPr lang="es-PE" sz="2400">
              <a:cs typeface="Arial" panose="020B0604020202020204" pitchFamily="34" charset="0"/>
            </a:endParaRPr>
          </a:p>
          <a:p>
            <a:pPr>
              <a:spcBef>
                <a:spcPct val="0"/>
              </a:spcBef>
              <a:buFontTx/>
              <a:buNone/>
            </a:pPr>
            <a:endParaRPr lang="en-US" sz="2400">
              <a:cs typeface="Arial" panose="020B0604020202020204" pitchFamily="34" charset="0"/>
            </a:endParaRPr>
          </a:p>
          <a:p>
            <a:pPr>
              <a:spcBef>
                <a:spcPct val="0"/>
              </a:spcBef>
              <a:buFontTx/>
              <a:buNone/>
            </a:pPr>
            <a:r>
              <a:rPr lang="es-PE" sz="2800" b="1">
                <a:cs typeface="Arial" panose="020B0604020202020204" pitchFamily="34" charset="0"/>
              </a:rPr>
              <a:t>Enfrenta</a:t>
            </a:r>
            <a:r>
              <a:rPr lang="es-PE" sz="2800">
                <a:cs typeface="Arial" panose="020B0604020202020204" pitchFamily="34" charset="0"/>
              </a:rPr>
              <a:t> </a:t>
            </a:r>
            <a:r>
              <a:rPr lang="es-PE" sz="2400">
                <a:cs typeface="Arial" panose="020B0604020202020204" pitchFamily="34" charset="0"/>
              </a:rPr>
              <a:t>para su mejor no para lastimar.</a:t>
            </a:r>
          </a:p>
          <a:p>
            <a:pPr>
              <a:spcBef>
                <a:spcPct val="0"/>
              </a:spcBef>
              <a:buFontTx/>
              <a:buNone/>
            </a:pPr>
            <a:endParaRPr lang="en-US" sz="2400">
              <a:cs typeface="Arial" panose="020B0604020202020204" pitchFamily="34" charset="0"/>
            </a:endParaRPr>
          </a:p>
          <a:p>
            <a:pPr>
              <a:spcBef>
                <a:spcPct val="0"/>
              </a:spcBef>
              <a:buFontTx/>
              <a:buNone/>
            </a:pPr>
            <a:r>
              <a:rPr lang="es-PE" sz="2800" b="1">
                <a:cs typeface="Arial" panose="020B0604020202020204" pitchFamily="34" charset="0"/>
              </a:rPr>
              <a:t>Quita la emoción. </a:t>
            </a:r>
            <a:r>
              <a:rPr lang="es-PE" sz="2800">
                <a:cs typeface="Arial" panose="020B0604020202020204" pitchFamily="34" charset="0"/>
              </a:rPr>
              <a:t>M</a:t>
            </a:r>
            <a:r>
              <a:rPr lang="es-PE" sz="2400">
                <a:cs typeface="Arial" panose="020B0604020202020204" pitchFamily="34" charset="0"/>
              </a:rPr>
              <a:t>ejor esperar y orar.</a:t>
            </a:r>
          </a:p>
          <a:p>
            <a:pPr>
              <a:spcBef>
                <a:spcPct val="0"/>
              </a:spcBef>
              <a:buFontTx/>
              <a:buNone/>
            </a:pPr>
            <a:endParaRPr lang="en-US" sz="1800">
              <a:cs typeface="Arial" panose="020B0604020202020204" pitchFamily="34" charset="0"/>
            </a:endParaRPr>
          </a:p>
          <a:p>
            <a:pPr>
              <a:spcBef>
                <a:spcPct val="0"/>
              </a:spcBef>
              <a:buFontTx/>
              <a:buNone/>
            </a:pPr>
            <a:r>
              <a:rPr lang="es-PE" sz="2800" b="1">
                <a:cs typeface="Arial" panose="020B0604020202020204" pitchFamily="34" charset="0"/>
              </a:rPr>
              <a:t>Uno. </a:t>
            </a:r>
            <a:r>
              <a:rPr lang="es-PE" sz="2400">
                <a:cs typeface="Arial" panose="020B0604020202020204" pitchFamily="34" charset="0"/>
              </a:rPr>
              <a:t>Escoge una cosa, quizás dos, pero nunca más.</a:t>
            </a:r>
          </a:p>
          <a:p>
            <a:pPr>
              <a:spcBef>
                <a:spcPct val="0"/>
              </a:spcBef>
              <a:buFontTx/>
              <a:buNone/>
            </a:pPr>
            <a:r>
              <a:rPr lang="es-PE" sz="1100">
                <a:cs typeface="Arial" panose="020B0604020202020204" pitchFamily="34" charset="0"/>
              </a:rPr>
              <a:t> </a:t>
            </a:r>
            <a:endParaRPr lang="en-US" sz="900">
              <a:cs typeface="Arial" panose="020B0604020202020204" pitchFamily="34" charset="0"/>
            </a:endParaRPr>
          </a:p>
          <a:p>
            <a:pPr>
              <a:spcBef>
                <a:spcPct val="0"/>
              </a:spcBef>
              <a:buFontTx/>
              <a:buNone/>
            </a:pPr>
            <a:r>
              <a:rPr lang="es-PE" sz="2800" b="1">
                <a:cs typeface="Arial" panose="020B0604020202020204" pitchFamily="34" charset="0"/>
              </a:rPr>
              <a:t>Identifica</a:t>
            </a:r>
            <a:r>
              <a:rPr lang="es-PE" sz="2800">
                <a:cs typeface="Arial" panose="020B0604020202020204" pitchFamily="34" charset="0"/>
              </a:rPr>
              <a:t> </a:t>
            </a:r>
            <a:r>
              <a:rPr lang="es-PE" sz="2400">
                <a:cs typeface="Arial" panose="020B0604020202020204" pitchFamily="34" charset="0"/>
              </a:rPr>
              <a:t>bien. Siempre habla de acciones que pueden cambiar.</a:t>
            </a:r>
            <a:endParaRPr lang="en-US" sz="2400">
              <a:cs typeface="Arial" panose="020B0604020202020204" pitchFamily="34" charset="0"/>
            </a:endParaRPr>
          </a:p>
          <a:p>
            <a:pPr>
              <a:spcBef>
                <a:spcPct val="0"/>
              </a:spcBef>
              <a:buFontTx/>
              <a:buNone/>
            </a:pPr>
            <a:endParaRPr lang="es-PE" sz="1400" b="1">
              <a:cs typeface="Arial" panose="020B0604020202020204" pitchFamily="34" charset="0"/>
            </a:endParaRPr>
          </a:p>
          <a:p>
            <a:pPr>
              <a:spcBef>
                <a:spcPct val="0"/>
              </a:spcBef>
              <a:buFontTx/>
              <a:buNone/>
            </a:pPr>
            <a:r>
              <a:rPr lang="es-PE" sz="2800" b="1">
                <a:cs typeface="Arial" panose="020B0604020202020204" pitchFamily="34" charset="0"/>
              </a:rPr>
              <a:t>Pregunta. </a:t>
            </a:r>
            <a:r>
              <a:rPr lang="es-PE" sz="2400">
                <a:cs typeface="Arial" panose="020B0604020202020204" pitchFamily="34" charset="0"/>
              </a:rPr>
              <a:t>No uses las palabras “</a:t>
            </a:r>
            <a:r>
              <a:rPr lang="es-PE" sz="2400" u="sng">
                <a:cs typeface="Arial" panose="020B0604020202020204" pitchFamily="34" charset="0"/>
              </a:rPr>
              <a:t>Nunca</a:t>
            </a:r>
            <a:r>
              <a:rPr lang="es-PE" sz="2400">
                <a:cs typeface="Arial" panose="020B0604020202020204" pitchFamily="34" charset="0"/>
              </a:rPr>
              <a:t>” o “</a:t>
            </a:r>
            <a:r>
              <a:rPr lang="es-PE" sz="2400" u="sng">
                <a:cs typeface="Arial" panose="020B0604020202020204" pitchFamily="34" charset="0"/>
              </a:rPr>
              <a:t>Siempre.</a:t>
            </a:r>
            <a:r>
              <a:rPr lang="es-PE" sz="2400">
                <a:cs typeface="Arial" panose="020B0604020202020204" pitchFamily="34" charset="0"/>
              </a:rPr>
              <a:t> </a:t>
            </a:r>
          </a:p>
          <a:p>
            <a:pPr>
              <a:spcBef>
                <a:spcPct val="0"/>
              </a:spcBef>
              <a:buFontTx/>
              <a:buNone/>
            </a:pPr>
            <a:endParaRPr lang="es-PE" sz="1200">
              <a:cs typeface="Arial" panose="020B0604020202020204" pitchFamily="34" charset="0"/>
            </a:endParaRPr>
          </a:p>
          <a:p>
            <a:pPr>
              <a:spcBef>
                <a:spcPct val="0"/>
              </a:spcBef>
              <a:buFontTx/>
              <a:buNone/>
            </a:pPr>
            <a:r>
              <a:rPr lang="es-PE" sz="2800" b="1">
                <a:cs typeface="Arial" panose="020B0604020202020204" pitchFamily="34" charset="0"/>
              </a:rPr>
              <a:t>Ofrece</a:t>
            </a:r>
            <a:r>
              <a:rPr lang="es-PE" sz="2800">
                <a:cs typeface="Arial" panose="020B0604020202020204" pitchFamily="34" charset="0"/>
              </a:rPr>
              <a:t> </a:t>
            </a:r>
            <a:r>
              <a:rPr lang="es-PE" sz="2400">
                <a:cs typeface="Arial" panose="020B0604020202020204" pitchFamily="34" charset="0"/>
              </a:rPr>
              <a:t>tu ayuda en lo que necesitan, </a:t>
            </a:r>
            <a:r>
              <a:rPr lang="es-PE" sz="2800" b="1">
                <a:cs typeface="Arial" panose="020B0604020202020204" pitchFamily="34" charset="0"/>
              </a:rPr>
              <a:t>Oren</a:t>
            </a:r>
            <a:r>
              <a:rPr lang="es-PE" sz="2800">
                <a:cs typeface="Arial" panose="020B0604020202020204" pitchFamily="34" charset="0"/>
              </a:rPr>
              <a:t> </a:t>
            </a:r>
            <a:r>
              <a:rPr lang="es-PE" sz="2400">
                <a:cs typeface="Arial" panose="020B0604020202020204" pitchFamily="34" charset="0"/>
              </a:rPr>
              <a:t>juntos.</a:t>
            </a:r>
            <a:endParaRPr lang="en-US" sz="2400">
              <a:cs typeface="Arial" panose="020B0604020202020204" pitchFamily="34" charset="0"/>
            </a:endParaRPr>
          </a:p>
        </p:txBody>
      </p:sp>
      <p:sp>
        <p:nvSpPr>
          <p:cNvPr id="124933" name="TextBox 2"/>
          <p:cNvSpPr txBox="1">
            <a:spLocks noChangeArrowheads="1"/>
          </p:cNvSpPr>
          <p:nvPr/>
        </p:nvSpPr>
        <p:spPr bwMode="auto">
          <a:xfrm>
            <a:off x="1447800" y="304800"/>
            <a:ext cx="1752600"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ts val="5700"/>
              </a:lnSpc>
              <a:spcBef>
                <a:spcPct val="0"/>
              </a:spcBef>
              <a:buNone/>
            </a:pPr>
            <a:r>
              <a:rPr lang="en-US" sz="6000" b="1">
                <a:latin typeface="#44 Font Expanded" pitchFamily="2" charset="0"/>
              </a:rPr>
              <a:t>M</a:t>
            </a:r>
          </a:p>
          <a:p>
            <a:pPr algn="ctr">
              <a:lnSpc>
                <a:spcPts val="5700"/>
              </a:lnSpc>
              <a:spcBef>
                <a:spcPct val="0"/>
              </a:spcBef>
              <a:buNone/>
            </a:pPr>
            <a:r>
              <a:rPr lang="en-US" sz="6000" b="1">
                <a:latin typeface="#44 Font Expanded" pitchFamily="2" charset="0"/>
              </a:rPr>
              <a:t>I</a:t>
            </a:r>
          </a:p>
          <a:p>
            <a:pPr algn="ctr">
              <a:lnSpc>
                <a:spcPts val="3700"/>
              </a:lnSpc>
              <a:spcBef>
                <a:spcPct val="0"/>
              </a:spcBef>
              <a:buNone/>
            </a:pPr>
            <a:endParaRPr lang="en-US" sz="1000" b="1">
              <a:latin typeface="#44 Font Expanded" pitchFamily="2" charset="0"/>
            </a:endParaRPr>
          </a:p>
          <a:p>
            <a:pPr algn="ctr">
              <a:lnSpc>
                <a:spcPts val="5700"/>
              </a:lnSpc>
              <a:spcBef>
                <a:spcPct val="0"/>
              </a:spcBef>
              <a:buNone/>
            </a:pPr>
            <a:r>
              <a:rPr lang="en-US" sz="6000" b="1">
                <a:latin typeface="#44 Font Expanded" pitchFamily="2" charset="0"/>
              </a:rPr>
              <a:t>E</a:t>
            </a:r>
          </a:p>
          <a:p>
            <a:pPr algn="ctr">
              <a:lnSpc>
                <a:spcPts val="5700"/>
              </a:lnSpc>
              <a:spcBef>
                <a:spcPct val="0"/>
              </a:spcBef>
              <a:buNone/>
            </a:pPr>
            <a:r>
              <a:rPr lang="en-US" sz="6000" b="1">
                <a:latin typeface="#44 Font Expanded" pitchFamily="2" charset="0"/>
              </a:rPr>
              <a:t>Q</a:t>
            </a:r>
          </a:p>
          <a:p>
            <a:pPr algn="ctr">
              <a:lnSpc>
                <a:spcPts val="5700"/>
              </a:lnSpc>
              <a:spcBef>
                <a:spcPct val="0"/>
              </a:spcBef>
              <a:buNone/>
            </a:pPr>
            <a:r>
              <a:rPr lang="en-US" sz="6000" b="1">
                <a:latin typeface="#44 Font Expanded" pitchFamily="2" charset="0"/>
              </a:rPr>
              <a:t>U</a:t>
            </a:r>
          </a:p>
          <a:p>
            <a:pPr algn="ctr">
              <a:lnSpc>
                <a:spcPts val="5700"/>
              </a:lnSpc>
              <a:spcBef>
                <a:spcPct val="0"/>
              </a:spcBef>
              <a:buNone/>
            </a:pPr>
            <a:r>
              <a:rPr lang="en-US" sz="6000" b="1">
                <a:latin typeface="#44 Font Expanded" pitchFamily="2" charset="0"/>
              </a:rPr>
              <a:t>I</a:t>
            </a:r>
          </a:p>
          <a:p>
            <a:pPr algn="ctr">
              <a:lnSpc>
                <a:spcPts val="5700"/>
              </a:lnSpc>
              <a:spcBef>
                <a:spcPct val="0"/>
              </a:spcBef>
              <a:buNone/>
            </a:pPr>
            <a:r>
              <a:rPr lang="en-US" sz="6000" b="1">
                <a:latin typeface="#44 Font Expanded" pitchFamily="2" charset="0"/>
              </a:rPr>
              <a:t>P</a:t>
            </a:r>
          </a:p>
          <a:p>
            <a:pPr algn="ctr">
              <a:lnSpc>
                <a:spcPts val="5700"/>
              </a:lnSpc>
              <a:spcBef>
                <a:spcPct val="0"/>
              </a:spcBef>
              <a:buNone/>
            </a:pPr>
            <a:r>
              <a:rPr lang="en-US" sz="6000" b="1">
                <a:latin typeface="#44 Font Expanded" pitchFamily="2" charset="0"/>
              </a:rPr>
              <a:t>O</a:t>
            </a:r>
          </a:p>
        </p:txBody>
      </p:sp>
      <p:sp>
        <p:nvSpPr>
          <p:cNvPr id="5" name="Rectangle 4"/>
          <p:cNvSpPr/>
          <p:nvPr/>
        </p:nvSpPr>
        <p:spPr>
          <a:xfrm rot="5400000">
            <a:off x="-1790700" y="3314700"/>
            <a:ext cx="6858000" cy="228600"/>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4935" name="TextBox 5"/>
          <p:cNvSpPr txBox="1">
            <a:spLocks noChangeArrowheads="1"/>
          </p:cNvSpPr>
          <p:nvPr/>
        </p:nvSpPr>
        <p:spPr bwMode="auto">
          <a:xfrm>
            <a:off x="9024938" y="76201"/>
            <a:ext cx="1676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2400" b="1">
                <a:solidFill>
                  <a:schemeClr val="bg1"/>
                </a:solidFill>
                <a:cs typeface="Arial" panose="020B0604020202020204" pitchFamily="34" charset="0"/>
              </a:rPr>
              <a:t>Como enfrentar</a:t>
            </a:r>
          </a:p>
        </p:txBody>
      </p:sp>
    </p:spTree>
    <p:extLst>
      <p:ext uri="{BB962C8B-B14F-4D97-AF65-F5344CB8AC3E}">
        <p14:creationId xmlns:p14="http://schemas.microsoft.com/office/powerpoint/2010/main" val="887564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500"/>
                                        <p:tgtEl>
                                          <p:spTgt spid="2">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500"/>
                                        <p:tgtEl>
                                          <p:spTgt spid="2">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animEffect transition="in" filter="fade">
                                      <p:cBhvr>
                                        <p:cTn id="27" dur="500"/>
                                        <p:tgtEl>
                                          <p:spTgt spid="2">
                                            <p:txEl>
                                              <p:pRg st="9" end="9"/>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11" end="11"/>
                                            </p:txEl>
                                          </p:spTgt>
                                        </p:tgtEl>
                                        <p:attrNameLst>
                                          <p:attrName>style.visibility</p:attrName>
                                        </p:attrNameLst>
                                      </p:cBhvr>
                                      <p:to>
                                        <p:strVal val="visible"/>
                                      </p:to>
                                    </p:set>
                                    <p:animEffect transition="in" filter="fade">
                                      <p:cBhvr>
                                        <p:cTn id="32" dur="500"/>
                                        <p:tgtEl>
                                          <p:spTgt spid="2">
                                            <p:txEl>
                                              <p:pRg st="11" end="1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13" end="13"/>
                                            </p:txEl>
                                          </p:spTgt>
                                        </p:tgtEl>
                                        <p:attrNameLst>
                                          <p:attrName>style.visibility</p:attrName>
                                        </p:attrNameLst>
                                      </p:cBhvr>
                                      <p:to>
                                        <p:strVal val="visible"/>
                                      </p:to>
                                    </p:set>
                                    <p:animEffect transition="in" filter="fade">
                                      <p:cBhvr>
                                        <p:cTn id="37" dur="500"/>
                                        <p:tgtEl>
                                          <p:spTgt spid="2">
                                            <p:txEl>
                                              <p:pRg st="13" end="1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15" end="15"/>
                                            </p:txEl>
                                          </p:spTgt>
                                        </p:tgtEl>
                                        <p:attrNameLst>
                                          <p:attrName>style.visibility</p:attrName>
                                        </p:attrNameLst>
                                      </p:cBhvr>
                                      <p:to>
                                        <p:strVal val="visible"/>
                                      </p:to>
                                    </p:set>
                                    <p:animEffect transition="in" filter="fade">
                                      <p:cBhvr>
                                        <p:cTn id="42"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59214" y="831850"/>
            <a:ext cx="4702175"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5" name="TextBox 1"/>
          <p:cNvSpPr txBox="1">
            <a:spLocks noChangeArrowheads="1"/>
          </p:cNvSpPr>
          <p:nvPr/>
        </p:nvSpPr>
        <p:spPr bwMode="auto">
          <a:xfrm>
            <a:off x="1752600" y="381000"/>
            <a:ext cx="89154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sz="4400">
                <a:cs typeface="Arial" panose="020B0604020202020204" pitchFamily="34" charset="0"/>
              </a:rPr>
              <a:t>Vamos a enfrentar con amor</a:t>
            </a:r>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1524000" y="1"/>
            <a:ext cx="9144000" cy="3587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4362844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Box 1"/>
          <p:cNvSpPr txBox="1">
            <a:spLocks noChangeArrowheads="1"/>
          </p:cNvSpPr>
          <p:nvPr/>
        </p:nvSpPr>
        <p:spPr bwMode="auto">
          <a:xfrm>
            <a:off x="1752600" y="381001"/>
            <a:ext cx="89154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3600">
                <a:cs typeface="Arial" panose="020B0604020202020204" pitchFamily="34" charset="0"/>
              </a:rPr>
              <a:t>Caso 1: </a:t>
            </a:r>
          </a:p>
          <a:p>
            <a:pPr>
              <a:spcBef>
                <a:spcPct val="0"/>
              </a:spcBef>
              <a:buFontTx/>
              <a:buNone/>
            </a:pPr>
            <a:r>
              <a:rPr lang="es-PE" sz="3600">
                <a:cs typeface="Arial" panose="020B0604020202020204" pitchFamily="34" charset="0"/>
              </a:rPr>
              <a:t>Una reunión para los pastores. La persona tenía el cargo de traer el proyector y sonido y no lo hizo. Al final, hicieron la reunión sin tecnología. </a:t>
            </a:r>
            <a:endParaRPr lang="en-US" sz="3600">
              <a:cs typeface="Arial" panose="020B0604020202020204" pitchFamily="34" charset="0"/>
            </a:endParaRPr>
          </a:p>
          <a:p>
            <a:pPr>
              <a:spcBef>
                <a:spcPct val="0"/>
              </a:spcBef>
              <a:buFontTx/>
              <a:buNone/>
            </a:pPr>
            <a:r>
              <a:rPr lang="es-PE" sz="3600" b="1">
                <a:cs typeface="Arial" panose="020B0604020202020204" pitchFamily="34" charset="0"/>
              </a:rPr>
              <a:t>Lo bueno: </a:t>
            </a:r>
            <a:r>
              <a:rPr lang="es-PE" sz="3600">
                <a:cs typeface="Arial" panose="020B0604020202020204" pitchFamily="34" charset="0"/>
              </a:rPr>
              <a:t>fue puntual, muy bien con la gente, ofreciendo la bienvenida y buenas conversaciones.</a:t>
            </a:r>
            <a:endParaRPr lang="en-US" sz="3600">
              <a:cs typeface="Arial" panose="020B0604020202020204" pitchFamily="34" charset="0"/>
            </a:endParaRPr>
          </a:p>
          <a:p>
            <a:pPr>
              <a:spcBef>
                <a:spcPct val="0"/>
              </a:spcBef>
              <a:buFontTx/>
              <a:buNone/>
            </a:pPr>
            <a:r>
              <a:rPr lang="es-PE" sz="3600" b="1">
                <a:cs typeface="Arial" panose="020B0604020202020204" pitchFamily="34" charset="0"/>
              </a:rPr>
              <a:t>Lo malo: </a:t>
            </a:r>
            <a:r>
              <a:rPr lang="es-PE" sz="3600">
                <a:cs typeface="Arial" panose="020B0604020202020204" pitchFamily="34" charset="0"/>
              </a:rPr>
              <a:t>olvidó traer algo importante</a:t>
            </a:r>
            <a:endParaRPr lang="en-US" sz="3600">
              <a:cs typeface="Arial" panose="020B0604020202020204" pitchFamily="34" charset="0"/>
            </a:endParaRPr>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1524000" y="1"/>
            <a:ext cx="9144000" cy="3587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0303204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Box 1"/>
          <p:cNvSpPr txBox="1">
            <a:spLocks noChangeArrowheads="1"/>
          </p:cNvSpPr>
          <p:nvPr/>
        </p:nvSpPr>
        <p:spPr bwMode="auto">
          <a:xfrm>
            <a:off x="1752600" y="533401"/>
            <a:ext cx="86868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3600">
                <a:cs typeface="Arial" panose="020B0604020202020204" pitchFamily="34" charset="0"/>
              </a:rPr>
              <a:t>Caso 2: </a:t>
            </a:r>
          </a:p>
          <a:p>
            <a:pPr>
              <a:spcBef>
                <a:spcPct val="0"/>
              </a:spcBef>
              <a:buFontTx/>
              <a:buNone/>
            </a:pPr>
            <a:r>
              <a:rPr lang="es-PE" sz="3600" b="1">
                <a:cs typeface="Arial" panose="020B0604020202020204" pitchFamily="34" charset="0"/>
              </a:rPr>
              <a:t>Una capacitación. </a:t>
            </a:r>
            <a:r>
              <a:rPr lang="es-PE" sz="3600">
                <a:cs typeface="Arial" panose="020B0604020202020204" pitchFamily="34" charset="0"/>
              </a:rPr>
              <a:t>La persona tenía el cargo de recibir la gente, ayudar con el tiempo de break y ayudar con la limpieza. No vino. No llamó. </a:t>
            </a:r>
            <a:endParaRPr lang="en-US" sz="3600">
              <a:cs typeface="Arial" panose="020B0604020202020204" pitchFamily="34" charset="0"/>
            </a:endParaRPr>
          </a:p>
          <a:p>
            <a:pPr>
              <a:spcBef>
                <a:spcPct val="0"/>
              </a:spcBef>
              <a:buFontTx/>
              <a:buNone/>
            </a:pPr>
            <a:r>
              <a:rPr lang="es-PE" sz="3600" b="1">
                <a:cs typeface="Arial" panose="020B0604020202020204" pitchFamily="34" charset="0"/>
              </a:rPr>
              <a:t>Lo bueno: </a:t>
            </a:r>
            <a:r>
              <a:rPr lang="es-PE" sz="3600">
                <a:cs typeface="Arial" panose="020B0604020202020204" pitchFamily="34" charset="0"/>
              </a:rPr>
              <a:t>Hizo mucha preparación antes del evento e invitar mucha gente que vino.</a:t>
            </a:r>
            <a:endParaRPr lang="en-US" sz="3600">
              <a:cs typeface="Arial" panose="020B0604020202020204" pitchFamily="34" charset="0"/>
            </a:endParaRPr>
          </a:p>
          <a:p>
            <a:pPr>
              <a:spcBef>
                <a:spcPct val="0"/>
              </a:spcBef>
              <a:buFontTx/>
              <a:buNone/>
            </a:pPr>
            <a:r>
              <a:rPr lang="es-PE" sz="3600" b="1">
                <a:cs typeface="Arial" panose="020B0604020202020204" pitchFamily="34" charset="0"/>
              </a:rPr>
              <a:t>Lo malo: </a:t>
            </a:r>
            <a:r>
              <a:rPr lang="es-PE" sz="3600">
                <a:cs typeface="Arial" panose="020B0604020202020204" pitchFamily="34" charset="0"/>
              </a:rPr>
              <a:t>no vino y no avisó.</a:t>
            </a:r>
            <a:endParaRPr lang="en-US" sz="3600">
              <a:cs typeface="Arial" panose="020B0604020202020204" pitchFamily="34" charset="0"/>
            </a:endParaRPr>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1524000" y="1"/>
            <a:ext cx="9144000" cy="3587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3510665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Box 1"/>
          <p:cNvSpPr txBox="1">
            <a:spLocks noChangeArrowheads="1"/>
          </p:cNvSpPr>
          <p:nvPr/>
        </p:nvSpPr>
        <p:spPr bwMode="auto">
          <a:xfrm>
            <a:off x="1981200" y="609601"/>
            <a:ext cx="82296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6600">
                <a:cs typeface="Arial" panose="020B0604020202020204" pitchFamily="34" charset="0"/>
              </a:rPr>
              <a:t>¿Qué aprendieron acerca de cómo enfrentar?</a:t>
            </a:r>
            <a:endParaRPr lang="en-US" sz="6600">
              <a:cs typeface="Arial" panose="020B0604020202020204" pitchFamily="34" charset="0"/>
            </a:endParaRPr>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29028" name="Picture 1"/>
          <p:cNvPicPr>
            <a:picLocks noChangeAspect="1"/>
          </p:cNvPicPr>
          <p:nvPr/>
        </p:nvPicPr>
        <p:blipFill>
          <a:blip r:embed="rId3">
            <a:extLst>
              <a:ext uri="{28A0092B-C50C-407E-A947-70E740481C1C}">
                <a14:useLocalDpi xmlns:a14="http://schemas.microsoft.com/office/drawing/2010/main" val="0"/>
              </a:ext>
            </a:extLst>
          </a:blip>
          <a:srcRect l="19354" t="4796" r="19354" b="13258"/>
          <a:stretch>
            <a:fillRect/>
          </a:stretch>
        </p:blipFill>
        <p:spPr bwMode="auto">
          <a:xfrm>
            <a:off x="4724400" y="4618038"/>
            <a:ext cx="2514600"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071976"/>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1"/>
          <p:cNvPicPr>
            <a:picLocks noChangeAspect="1"/>
          </p:cNvPicPr>
          <p:nvPr/>
        </p:nvPicPr>
        <p:blipFill>
          <a:blip r:embed="rId3">
            <a:extLst>
              <a:ext uri="{28A0092B-C50C-407E-A947-70E740481C1C}">
                <a14:useLocalDpi xmlns:a14="http://schemas.microsoft.com/office/drawing/2010/main" val="0"/>
              </a:ext>
            </a:extLst>
          </a:blip>
          <a:srcRect l="19354" t="4796" r="19354" b="13258"/>
          <a:stretch>
            <a:fillRect/>
          </a:stretch>
        </p:blipFill>
        <p:spPr bwMode="auto">
          <a:xfrm>
            <a:off x="3048000" y="990601"/>
            <a:ext cx="6400800" cy="589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524000" y="42864"/>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1076" name="TextBox 1"/>
          <p:cNvSpPr txBox="1">
            <a:spLocks noChangeArrowheads="1"/>
          </p:cNvSpPr>
          <p:nvPr/>
        </p:nvSpPr>
        <p:spPr bwMode="auto">
          <a:xfrm>
            <a:off x="1905000" y="76200"/>
            <a:ext cx="8534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6000" b="1">
                <a:solidFill>
                  <a:schemeClr val="bg1"/>
                </a:solidFill>
                <a:cs typeface="Arial" panose="020B0604020202020204" pitchFamily="34" charset="0"/>
              </a:rPr>
              <a:t>El Compromiso</a:t>
            </a:r>
            <a:endParaRPr lang="en-US" sz="4400" b="1">
              <a:solidFill>
                <a:schemeClr val="bg1"/>
              </a:solidFill>
              <a:cs typeface="Arial" panose="020B0604020202020204" pitchFamily="34" charset="0"/>
            </a:endParaRPr>
          </a:p>
        </p:txBody>
      </p:sp>
      <p:sp>
        <p:nvSpPr>
          <p:cNvPr id="131077" name="TextBox 3"/>
          <p:cNvSpPr txBox="1">
            <a:spLocks noChangeArrowheads="1"/>
          </p:cNvSpPr>
          <p:nvPr/>
        </p:nvSpPr>
        <p:spPr bwMode="auto">
          <a:xfrm>
            <a:off x="4549775" y="1116013"/>
            <a:ext cx="990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sz="2400" b="1">
                <a:cs typeface="Arial" panose="020B0604020202020204" pitchFamily="34" charset="0"/>
              </a:rPr>
              <a:t>CON</a:t>
            </a:r>
          </a:p>
        </p:txBody>
      </p:sp>
    </p:spTree>
    <p:extLst>
      <p:ext uri="{BB962C8B-B14F-4D97-AF65-F5344CB8AC3E}">
        <p14:creationId xmlns:p14="http://schemas.microsoft.com/office/powerpoint/2010/main" val="3215006983"/>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4" descr="C:\Users\Chris\Desktop\HA 2012\HA media 2012\graphics and prints\candle8.jpg"/>
          <p:cNvPicPr>
            <a:picLocks noChangeAspect="1" noChangeArrowheads="1"/>
          </p:cNvPicPr>
          <p:nvPr/>
        </p:nvPicPr>
        <p:blipFill>
          <a:blip r:embed="rId3">
            <a:extLst>
              <a:ext uri="{28A0092B-C50C-407E-A947-70E740481C1C}">
                <a14:useLocalDpi xmlns:a14="http://schemas.microsoft.com/office/drawing/2010/main" val="0"/>
              </a:ext>
            </a:extLst>
          </a:blip>
          <a:srcRect l="5914" r="4437"/>
          <a:stretch>
            <a:fillRect/>
          </a:stretch>
        </p:blipFill>
        <p:spPr bwMode="auto">
          <a:xfrm>
            <a:off x="1430338" y="0"/>
            <a:ext cx="9237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3" name="TextBox 3"/>
          <p:cNvSpPr txBox="1">
            <a:spLocks noChangeArrowheads="1"/>
          </p:cNvSpPr>
          <p:nvPr/>
        </p:nvSpPr>
        <p:spPr bwMode="auto">
          <a:xfrm>
            <a:off x="4953000" y="381001"/>
            <a:ext cx="54102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PE" sz="5400" b="1">
                <a:solidFill>
                  <a:schemeClr val="bg1"/>
                </a:solidFill>
              </a:rPr>
              <a:t>Jesús es la luz del mundo y nos llama también ser la luz del mundo.</a:t>
            </a:r>
          </a:p>
        </p:txBody>
      </p:sp>
    </p:spTree>
    <p:extLst>
      <p:ext uri="{BB962C8B-B14F-4D97-AF65-F5344CB8AC3E}">
        <p14:creationId xmlns:p14="http://schemas.microsoft.com/office/powerpoint/2010/main" val="176014311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4" descr="http://static.conmishijos.com/pictures/posts/16000/16455-4-tarjetas-un-regalo-para-ti.jpg"/>
          <p:cNvPicPr>
            <a:picLocks noChangeAspect="1" noChangeArrowheads="1"/>
          </p:cNvPicPr>
          <p:nvPr/>
        </p:nvPicPr>
        <p:blipFill>
          <a:blip r:embed="rId3">
            <a:extLst>
              <a:ext uri="{28A0092B-C50C-407E-A947-70E740481C1C}">
                <a14:useLocalDpi xmlns:a14="http://schemas.microsoft.com/office/drawing/2010/main" val="0"/>
              </a:ext>
            </a:extLst>
          </a:blip>
          <a:srcRect b="11926"/>
          <a:stretch>
            <a:fillRect/>
          </a:stretch>
        </p:blipFill>
        <p:spPr bwMode="auto">
          <a:xfrm>
            <a:off x="1524000" y="152400"/>
            <a:ext cx="91440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1" name="TextBox 1"/>
          <p:cNvSpPr txBox="1">
            <a:spLocks noChangeArrowheads="1"/>
          </p:cNvSpPr>
          <p:nvPr/>
        </p:nvSpPr>
        <p:spPr bwMode="auto">
          <a:xfrm>
            <a:off x="1676400" y="152400"/>
            <a:ext cx="845820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PE" b="1"/>
              <a:t>Cada uno </a:t>
            </a:r>
            <a:r>
              <a:rPr lang="es-PE" b="1" u="sng"/>
              <a:t>ponga al servicio </a:t>
            </a:r>
            <a:r>
              <a:rPr lang="es-PE" b="1"/>
              <a:t>de los demás el don que haya recibido, administrando fielmente la gracia de Dios en sus diversas formas.</a:t>
            </a:r>
          </a:p>
          <a:p>
            <a:pPr eaLnBrk="1" hangingPunct="1">
              <a:spcBef>
                <a:spcPct val="0"/>
              </a:spcBef>
              <a:buFontTx/>
              <a:buNone/>
            </a:pPr>
            <a:r>
              <a:rPr lang="es-PE" sz="2200"/>
              <a:t>- I Pedro 4:10 </a:t>
            </a:r>
            <a:endParaRPr lang="en-US" sz="2200"/>
          </a:p>
        </p:txBody>
      </p:sp>
      <p:sp>
        <p:nvSpPr>
          <p:cNvPr id="135172" name="TextBox 4"/>
          <p:cNvSpPr txBox="1">
            <a:spLocks noChangeArrowheads="1"/>
          </p:cNvSpPr>
          <p:nvPr/>
        </p:nvSpPr>
        <p:spPr bwMode="auto">
          <a:xfrm>
            <a:off x="5486400" y="6396038"/>
            <a:ext cx="4953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PY" sz="2400" b="1"/>
              <a:t>No es PARA ti, es PARA QUE</a:t>
            </a:r>
          </a:p>
        </p:txBody>
      </p:sp>
    </p:spTree>
    <p:extLst>
      <p:ext uri="{BB962C8B-B14F-4D97-AF65-F5344CB8AC3E}">
        <p14:creationId xmlns:p14="http://schemas.microsoft.com/office/powerpoint/2010/main" val="17039879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0" y="42864"/>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7219" name="Picture 1"/>
          <p:cNvPicPr>
            <a:picLocks noChangeAspect="1"/>
          </p:cNvPicPr>
          <p:nvPr/>
        </p:nvPicPr>
        <p:blipFill>
          <a:blip r:embed="rId3">
            <a:extLst>
              <a:ext uri="{28A0092B-C50C-407E-A947-70E740481C1C}">
                <a14:useLocalDpi xmlns:a14="http://schemas.microsoft.com/office/drawing/2010/main" val="0"/>
              </a:ext>
            </a:extLst>
          </a:blip>
          <a:srcRect l="19354" t="4796" r="19354" b="13258"/>
          <a:stretch>
            <a:fillRect/>
          </a:stretch>
        </p:blipFill>
        <p:spPr bwMode="auto">
          <a:xfrm>
            <a:off x="1589088" y="1601789"/>
            <a:ext cx="3897312" cy="358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0" name="TextBox 1"/>
          <p:cNvSpPr txBox="1">
            <a:spLocks noChangeArrowheads="1"/>
          </p:cNvSpPr>
          <p:nvPr/>
        </p:nvSpPr>
        <p:spPr bwMode="auto">
          <a:xfrm>
            <a:off x="1905000" y="76200"/>
            <a:ext cx="8534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6000" b="1">
                <a:solidFill>
                  <a:schemeClr val="bg1"/>
                </a:solidFill>
                <a:cs typeface="Arial" panose="020B0604020202020204" pitchFamily="34" charset="0"/>
              </a:rPr>
              <a:t>Tu Compromiso</a:t>
            </a:r>
            <a:endParaRPr lang="en-US" sz="4400" b="1">
              <a:solidFill>
                <a:schemeClr val="bg1"/>
              </a:solidFill>
              <a:cs typeface="Arial" panose="020B0604020202020204" pitchFamily="34" charset="0"/>
            </a:endParaRPr>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7222" name="Picture 3" descr="http://liver.ca/files/Images/Globe_International_partnershilp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439864"/>
            <a:ext cx="6096000" cy="543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435460"/>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Box 1"/>
          <p:cNvSpPr txBox="1">
            <a:spLocks noChangeArrowheads="1"/>
          </p:cNvSpPr>
          <p:nvPr/>
        </p:nvSpPr>
        <p:spPr bwMode="auto">
          <a:xfrm>
            <a:off x="1905000" y="533401"/>
            <a:ext cx="85344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s-PE" sz="5400">
                <a:cs typeface="Arial" panose="020B0604020202020204" pitchFamily="34" charset="0"/>
              </a:rPr>
              <a:t>Oremos juntos para que Dios nos ayude a trabajar juntos mejor para </a:t>
            </a:r>
          </a:p>
          <a:p>
            <a:pPr algn="ctr">
              <a:spcBef>
                <a:spcPct val="0"/>
              </a:spcBef>
              <a:buFontTx/>
              <a:buNone/>
            </a:pPr>
            <a:r>
              <a:rPr lang="es-PE" sz="5400">
                <a:cs typeface="Arial" panose="020B0604020202020204" pitchFamily="34" charset="0"/>
              </a:rPr>
              <a:t>SU gloria.</a:t>
            </a:r>
          </a:p>
          <a:p>
            <a:pPr algn="r">
              <a:spcBef>
                <a:spcPct val="0"/>
              </a:spcBef>
              <a:buFontTx/>
              <a:buNone/>
            </a:pPr>
            <a:endParaRPr lang="es-PE" sz="3600" b="1">
              <a:cs typeface="Arial" panose="020B0604020202020204" pitchFamily="34" charset="0"/>
            </a:endParaRPr>
          </a:p>
          <a:p>
            <a:pPr algn="r">
              <a:spcBef>
                <a:spcPct val="0"/>
              </a:spcBef>
              <a:buFontTx/>
              <a:buNone/>
            </a:pPr>
            <a:r>
              <a:rPr lang="es-PE" sz="3600" b="1">
                <a:cs typeface="Arial" panose="020B0604020202020204" pitchFamily="34" charset="0"/>
              </a:rPr>
              <a:t>Confirma tu compromiso </a:t>
            </a:r>
            <a:br>
              <a:rPr lang="es-PE" sz="3600" b="1">
                <a:cs typeface="Arial" panose="020B0604020202020204" pitchFamily="34" charset="0"/>
              </a:rPr>
            </a:br>
            <a:r>
              <a:rPr lang="es-PE" sz="3600" b="1">
                <a:cs typeface="Arial" panose="020B0604020202020204" pitchFamily="34" charset="0"/>
              </a:rPr>
              <a:t>personal.</a:t>
            </a:r>
          </a:p>
        </p:txBody>
      </p:sp>
      <p:sp>
        <p:nvSpPr>
          <p:cNvPr id="3" name="Rectangle 2"/>
          <p:cNvSpPr/>
          <p:nvPr/>
        </p:nvSpPr>
        <p:spPr>
          <a:xfrm>
            <a:off x="1524000" y="5784851"/>
            <a:ext cx="9144000" cy="1069975"/>
          </a:xfrm>
          <a:prstGeom prst="rect">
            <a:avLst/>
          </a:prstGeom>
          <a:solidFill>
            <a:srgbClr val="374E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9268" name="Picture 1"/>
          <p:cNvPicPr>
            <a:picLocks noChangeAspect="1"/>
          </p:cNvPicPr>
          <p:nvPr/>
        </p:nvPicPr>
        <p:blipFill>
          <a:blip r:embed="rId3">
            <a:extLst>
              <a:ext uri="{28A0092B-C50C-407E-A947-70E740481C1C}">
                <a14:useLocalDpi xmlns:a14="http://schemas.microsoft.com/office/drawing/2010/main" val="0"/>
              </a:ext>
            </a:extLst>
          </a:blip>
          <a:srcRect l="19354" t="4796" r="19354" b="13258"/>
          <a:stretch>
            <a:fillRect/>
          </a:stretch>
        </p:blipFill>
        <p:spPr bwMode="auto">
          <a:xfrm>
            <a:off x="1879600" y="4191001"/>
            <a:ext cx="25146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607372"/>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1"/>
          <p:cNvPicPr>
            <a:picLocks noChangeAspect="1"/>
          </p:cNvPicPr>
          <p:nvPr/>
        </p:nvPicPr>
        <p:blipFill>
          <a:blip r:embed="rId2">
            <a:extLst>
              <a:ext uri="{28A0092B-C50C-407E-A947-70E740481C1C}">
                <a14:useLocalDpi xmlns:a14="http://schemas.microsoft.com/office/drawing/2010/main" val="0"/>
              </a:ext>
            </a:extLst>
          </a:blip>
          <a:srcRect l="19354" t="4796" r="19354" b="13258"/>
          <a:stretch>
            <a:fillRect/>
          </a:stretch>
        </p:blipFill>
        <p:spPr bwMode="auto">
          <a:xfrm>
            <a:off x="2895600" y="304801"/>
            <a:ext cx="6781800" cy="624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4917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39200" y="0"/>
            <a:ext cx="1752600" cy="426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ndParaRPr>
          </a:p>
        </p:txBody>
      </p:sp>
      <p:sp>
        <p:nvSpPr>
          <p:cNvPr id="142339" name="Text Box 3"/>
          <p:cNvSpPr txBox="1">
            <a:spLocks noChangeArrowheads="1"/>
          </p:cNvSpPr>
          <p:nvPr/>
        </p:nvSpPr>
        <p:spPr bwMode="auto">
          <a:xfrm>
            <a:off x="1600200" y="304800"/>
            <a:ext cx="70866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s-PE" sz="2400" b="1">
                <a:cs typeface="Arial" panose="020B0604020202020204" pitchFamily="34" charset="0"/>
              </a:rPr>
              <a:t>Filipenses</a:t>
            </a:r>
            <a:r>
              <a:rPr lang="en-US" sz="2400" b="1">
                <a:cs typeface="Arial" panose="020B0604020202020204" pitchFamily="34" charset="0"/>
              </a:rPr>
              <a:t> 2:1-4 (RVC)</a:t>
            </a:r>
          </a:p>
          <a:p>
            <a:pPr algn="ctr" eaLnBrk="1" hangingPunct="1">
              <a:spcBef>
                <a:spcPct val="0"/>
              </a:spcBef>
              <a:buFontTx/>
              <a:buNone/>
            </a:pPr>
            <a:r>
              <a:rPr lang="es-ES" sz="2900">
                <a:cs typeface="Arial" panose="020B0604020202020204" pitchFamily="34" charset="0"/>
              </a:rPr>
              <a:t>Por tanto, si hay alguna consolación en Cristo, si algún consuelo de amor, si alguna comunión del Espíritu, si algún afecto entrañable, si alguna misericordia, completen mi gozo sintiendo lo mismo, teniendo el mismo amor, unánimes, sintiendo una misma cosa. </a:t>
            </a:r>
          </a:p>
          <a:p>
            <a:pPr algn="ctr" eaLnBrk="1" hangingPunct="1">
              <a:spcBef>
                <a:spcPct val="0"/>
              </a:spcBef>
              <a:buFontTx/>
              <a:buNone/>
            </a:pPr>
            <a:r>
              <a:rPr lang="es-ES" sz="2900">
                <a:cs typeface="Arial" panose="020B0604020202020204" pitchFamily="34" charset="0"/>
              </a:rPr>
              <a:t>No hagan nada por contienda o por vanagloria. Al contrario, háganlo con humildad y considerando cada uno a los demás como superiores a sí mismo. No busque cada uno su propio interés, sino cada cual también el de los demás.</a:t>
            </a:r>
          </a:p>
        </p:txBody>
      </p:sp>
      <p:sp>
        <p:nvSpPr>
          <p:cNvPr id="3" name="TextBox 2"/>
          <p:cNvSpPr txBox="1"/>
          <p:nvPr/>
        </p:nvSpPr>
        <p:spPr>
          <a:xfrm>
            <a:off x="8839200" y="168276"/>
            <a:ext cx="1752600" cy="3946525"/>
          </a:xfrm>
          <a:prstGeom prst="rect">
            <a:avLst/>
          </a:prstGeom>
          <a:noFill/>
        </p:spPr>
        <p:txBody>
          <a:bodyPr>
            <a:spAutoFit/>
          </a:bodyPr>
          <a:lstStyle/>
          <a:p>
            <a:pPr>
              <a:defRPr/>
            </a:pPr>
            <a:r>
              <a:rPr lang="es-PE" sz="2000" dirty="0">
                <a:solidFill>
                  <a:srgbClr val="FFFF00"/>
                </a:solidFill>
                <a:latin typeface="Arial Black" panose="020B0A04020102020204" pitchFamily="34" charset="0"/>
              </a:rPr>
              <a:t>¿Qué debemos poner en práctica?</a:t>
            </a:r>
          </a:p>
          <a:p>
            <a:pPr>
              <a:defRPr/>
            </a:pPr>
            <a:endParaRPr lang="es-PE" sz="1050" dirty="0">
              <a:solidFill>
                <a:srgbClr val="FFFF00"/>
              </a:solidFill>
              <a:latin typeface="Arial Black" panose="020B0A04020102020204" pitchFamily="34" charset="0"/>
            </a:endParaRPr>
          </a:p>
          <a:p>
            <a:pPr>
              <a:defRPr/>
            </a:pPr>
            <a:r>
              <a:rPr lang="es-PE" sz="2000" dirty="0">
                <a:solidFill>
                  <a:srgbClr val="FFFF00"/>
                </a:solidFill>
                <a:latin typeface="Arial Black" panose="020B0A04020102020204" pitchFamily="34" charset="0"/>
              </a:rPr>
              <a:t>¿Por qué? </a:t>
            </a:r>
          </a:p>
          <a:p>
            <a:pPr>
              <a:defRPr/>
            </a:pPr>
            <a:endParaRPr lang="en-US" sz="2000" dirty="0">
              <a:solidFill>
                <a:srgbClr val="FFFF00"/>
              </a:solidFill>
              <a:latin typeface="Arial Black" panose="020B0A04020102020204" pitchFamily="34" charset="0"/>
            </a:endParaRPr>
          </a:p>
          <a:p>
            <a:pPr>
              <a:defRPr/>
            </a:pPr>
            <a:endParaRPr lang="en-US" sz="2000" dirty="0">
              <a:solidFill>
                <a:srgbClr val="FFFF00"/>
              </a:solidFill>
              <a:latin typeface="Arial Black" panose="020B0A04020102020204" pitchFamily="34" charset="0"/>
            </a:endParaRPr>
          </a:p>
          <a:p>
            <a:pPr>
              <a:defRPr/>
            </a:pPr>
            <a:r>
              <a:rPr lang="es-PE" sz="2000" dirty="0">
                <a:solidFill>
                  <a:srgbClr val="FFFF00"/>
                </a:solidFill>
                <a:latin typeface="Arial Black" panose="020B0A04020102020204" pitchFamily="34" charset="0"/>
              </a:rPr>
              <a:t>¿Cuáles son unos obstáculos en hacerlo?</a:t>
            </a:r>
            <a:endParaRPr lang="en-US" sz="2000" dirty="0">
              <a:solidFill>
                <a:srgbClr val="FFFF00"/>
              </a:solidFill>
              <a:latin typeface="Arial" panose="020B0604020202020204" pitchFamily="34" charset="0"/>
            </a:endParaRPr>
          </a:p>
        </p:txBody>
      </p:sp>
    </p:spTree>
    <p:extLst>
      <p:ext uri="{BB962C8B-B14F-4D97-AF65-F5344CB8AC3E}">
        <p14:creationId xmlns:p14="http://schemas.microsoft.com/office/powerpoint/2010/main" val="33995292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1164</Words>
  <Application>Microsoft Office PowerPoint</Application>
  <PresentationFormat>Widescreen</PresentationFormat>
  <Paragraphs>181</Paragraphs>
  <Slides>45</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#44 Font Expanded</vt:lpstr>
      <vt:lpstr>Arial</vt:lpstr>
      <vt:lpstr>Arial Black</vt:lpstr>
      <vt:lpstr>Calibri</vt:lpstr>
      <vt:lpstr>Calibri Light</vt:lpstr>
      <vt:lpstr>Narkisim</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 Mala Manzana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Conti</dc:creator>
  <cp:lastModifiedBy>Chris Conti</cp:lastModifiedBy>
  <cp:revision>1</cp:revision>
  <dcterms:created xsi:type="dcterms:W3CDTF">2014-04-04T01:23:23Z</dcterms:created>
  <dcterms:modified xsi:type="dcterms:W3CDTF">2014-04-04T01:23:35Z</dcterms:modified>
</cp:coreProperties>
</file>