
<file path=[Content_Types].xml><?xml version="1.0" encoding="utf-8"?>
<Types xmlns="http://schemas.openxmlformats.org/package/2006/content-types">
  <Default Extension="xml" ContentType="application/xml"/>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audio1.bin" ContentType="audio/unknown"/>
  <Override PartName="/ppt/media/audio2.bin" ContentType="audio/unknown"/>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79" r:id="rId2"/>
    <p:sldId id="298" r:id="rId3"/>
    <p:sldId id="282" r:id="rId4"/>
    <p:sldId id="283" r:id="rId5"/>
    <p:sldId id="263" r:id="rId6"/>
    <p:sldId id="272" r:id="rId7"/>
    <p:sldId id="265" r:id="rId8"/>
    <p:sldId id="267" r:id="rId9"/>
    <p:sldId id="278" r:id="rId10"/>
    <p:sldId id="274" r:id="rId11"/>
    <p:sldId id="266" r:id="rId12"/>
    <p:sldId id="268" r:id="rId13"/>
    <p:sldId id="277" r:id="rId14"/>
    <p:sldId id="275" r:id="rId15"/>
    <p:sldId id="273" r:id="rId16"/>
    <p:sldId id="276" r:id="rId17"/>
    <p:sldId id="269" r:id="rId18"/>
    <p:sldId id="299" r:id="rId19"/>
    <p:sldId id="284" r:id="rId20"/>
    <p:sldId id="286" r:id="rId21"/>
    <p:sldId id="280" r:id="rId22"/>
    <p:sldId id="301" r:id="rId23"/>
    <p:sldId id="300" r:id="rId24"/>
    <p:sldId id="302" r:id="rId25"/>
    <p:sldId id="303" r:id="rId26"/>
    <p:sldId id="304" r:id="rId27"/>
    <p:sldId id="281" r:id="rId28"/>
    <p:sldId id="285" r:id="rId29"/>
    <p:sldId id="287" r:id="rId30"/>
    <p:sldId id="270" r:id="rId31"/>
    <p:sldId id="271" r:id="rId32"/>
    <p:sldId id="289" r:id="rId33"/>
    <p:sldId id="288" r:id="rId34"/>
    <p:sldId id="295" r:id="rId35"/>
    <p:sldId id="290" r:id="rId36"/>
    <p:sldId id="291" r:id="rId37"/>
    <p:sldId id="292" r:id="rId38"/>
    <p:sldId id="293" r:id="rId39"/>
    <p:sldId id="294" r:id="rId40"/>
    <p:sldId id="296" r:id="rId41"/>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233" autoAdjust="0"/>
  </p:normalViewPr>
  <p:slideViewPr>
    <p:cSldViewPr snapToGrid="0" snapToObjects="1">
      <p:cViewPr varScale="1">
        <p:scale>
          <a:sx n="69" d="100"/>
          <a:sy n="69" d="100"/>
        </p:scale>
        <p:origin x="-1160" y="-112"/>
      </p:cViewPr>
      <p:guideLst>
        <p:guide orient="horz" pos="2160"/>
        <p:guide pos="2880"/>
      </p:guideLst>
    </p:cSldViewPr>
  </p:slideViewPr>
  <p:notesTextViewPr>
    <p:cViewPr>
      <p:scale>
        <a:sx n="100" d="100"/>
        <a:sy n="100" d="100"/>
      </p:scale>
      <p:origin x="0" y="0"/>
    </p:cViewPr>
  </p:notesTextViewPr>
  <p:sorterViewPr>
    <p:cViewPr>
      <p:scale>
        <a:sx n="75" d="100"/>
        <a:sy n="75" d="100"/>
      </p:scale>
      <p:origin x="0" y="1304"/>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2A375C-7212-0D40-AA9B-91C252D29A32}" type="datetimeFigureOut">
              <a:rPr lang="es-ES" smtClean="0"/>
              <a:t>25-08-12</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5A73B5-5CE4-B34A-986E-0375698D420F}" type="slidenum">
              <a:rPr lang="es-ES" smtClean="0"/>
              <a:t>‹Nr.›</a:t>
            </a:fld>
            <a:endParaRPr lang="es-ES"/>
          </a:p>
        </p:txBody>
      </p:sp>
    </p:spTree>
    <p:extLst>
      <p:ext uri="{BB962C8B-B14F-4D97-AF65-F5344CB8AC3E}">
        <p14:creationId xmlns:p14="http://schemas.microsoft.com/office/powerpoint/2010/main" val="373881298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es.wikipedia.org/wiki/Walter_J._O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B25DB4-6C17-C645-A5FA-CFD964246799}" type="slidenum">
              <a:rPr lang="en-US"/>
              <a:pPr/>
              <a:t>2</a:t>
            </a:fld>
            <a:endParaRPr lang="en-US"/>
          </a:p>
        </p:txBody>
      </p:sp>
      <p:sp>
        <p:nvSpPr>
          <p:cNvPr id="40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p:txBody>
          <a:bodyPr/>
          <a:lstStyle/>
          <a:p>
            <a:r>
              <a:rPr lang="es-ES" dirty="0" smtClean="0"/>
              <a:t>“Una cosmovisión afecta la forma en que nosotros vemos, no lo que estamos viendo en si” </a:t>
            </a:r>
            <a:r>
              <a:rPr lang="es-ES" dirty="0" err="1" smtClean="0"/>
              <a:t>Darrow</a:t>
            </a:r>
            <a:r>
              <a:rPr lang="es-ES" dirty="0" smtClean="0"/>
              <a:t> Miller</a:t>
            </a:r>
            <a:endParaRPr lang="es-E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4B7D81-3F1A-5341-A4CD-CECBF831BD44}" type="slidenum">
              <a:rPr lang="en-US"/>
              <a:pPr/>
              <a:t>3</a:t>
            </a:fld>
            <a:endParaRPr lang="en-US"/>
          </a:p>
        </p:txBody>
      </p:sp>
      <p:sp>
        <p:nvSpPr>
          <p:cNvPr id="378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9FF67-2C14-0A49-B619-7020A5A5B301}" type="slidenum">
              <a:rPr lang="en-US"/>
              <a:pPr/>
              <a:t>4</a:t>
            </a:fld>
            <a:endParaRPr lang="en-US"/>
          </a:p>
        </p:txBody>
      </p:sp>
      <p:sp>
        <p:nvSpPr>
          <p:cNvPr id="38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p:txBody>
          <a:bodyPr/>
          <a:lstStyle/>
          <a:p>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DF5458B-31F6-D74F-9DA4-138EC0460B48}" type="slidenum">
              <a:rPr lang="en-US"/>
              <a:pPr>
                <a:defRPr/>
              </a:pPr>
              <a:t>5</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8E128DD-8CF8-DE42-8A44-DB969BCDCECE}" type="slidenum">
              <a:rPr lang="en-US"/>
              <a:pPr>
                <a:defRPr/>
              </a:pPr>
              <a:t>6</a:t>
            </a:fld>
            <a:endParaRPr lang="en-US"/>
          </a:p>
        </p:txBody>
      </p:sp>
      <p:sp>
        <p:nvSpPr>
          <p:cNvPr id="97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72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14CAA9D-C578-F147-80D5-46CE8CE375EE}" type="slidenum">
              <a:rPr lang="en-US"/>
              <a:pPr>
                <a:defRPr/>
              </a:pPr>
              <a:t>7</a:t>
            </a:fld>
            <a:endParaRPr lang="en-US"/>
          </a:p>
        </p:txBody>
      </p:sp>
      <p:sp>
        <p:nvSpPr>
          <p:cNvPr id="144386" name="Rectangle 2"/>
          <p:cNvSpPr>
            <a:spLocks noGrp="1" noRot="1" noChangeAspect="1" noChangeArrowheads="1"/>
          </p:cNvSpPr>
          <p:nvPr>
            <p:ph type="sldImg"/>
          </p:nvPr>
        </p:nvSpPr>
        <p:spPr>
          <a:xfrm>
            <a:off x="1778000" y="685800"/>
            <a:ext cx="3454400" cy="2590800"/>
          </a:xfrm>
          <a:solidFill>
            <a:srgbClr val="FFFFFF"/>
          </a:solidFill>
          <a:ln/>
          <a:extLst>
            <a:ext uri="{FAA26D3D-D897-4be2-8F04-BA451C77F1D7}">
              <ma14:placeholderFlag xmlns:ma14="http://schemas.microsoft.com/office/mac/drawingml/2011/main" val="1"/>
            </a:ext>
          </a:extLst>
        </p:spPr>
      </p:sp>
      <p:sp>
        <p:nvSpPr>
          <p:cNvPr id="144387" name="Rectangle 3"/>
          <p:cNvSpPr>
            <a:spLocks noGrp="1" noChangeArrowheads="1"/>
          </p:cNvSpPr>
          <p:nvPr>
            <p:ph type="body" idx="1"/>
          </p:nvPr>
        </p:nvSpPr>
        <p:spPr>
          <a:xfrm>
            <a:off x="914400" y="3429000"/>
            <a:ext cx="5029200" cy="5029200"/>
          </a:xfrm>
          <a:solidFill>
            <a:srgbClr val="FFFFFF"/>
          </a:solidFill>
          <a:ln>
            <a:solidFill>
              <a:srgbClr val="000000"/>
            </a:solidFill>
            <a:miter lim="800000"/>
            <a:headEnd/>
            <a:tailEnd/>
          </a:ln>
        </p:spPr>
        <p:txBody>
          <a:bodyPr/>
          <a:lstStyle/>
          <a:p>
            <a:pPr eaLnBrk="1" hangingPunct="1">
              <a:defRPr/>
            </a:pPr>
            <a:r>
              <a:rPr lang="en-US" sz="1600" b="1" dirty="0" err="1" smtClean="0">
                <a:cs typeface="+mn-cs"/>
              </a:rPr>
              <a:t>Cada</a:t>
            </a:r>
            <a:r>
              <a:rPr lang="en-US" sz="1600" b="1" dirty="0" smtClean="0">
                <a:cs typeface="+mn-cs"/>
              </a:rPr>
              <a:t> </a:t>
            </a:r>
            <a:r>
              <a:rPr lang="en-US" sz="1600" b="1" dirty="0" err="1" smtClean="0">
                <a:cs typeface="+mn-cs"/>
              </a:rPr>
              <a:t>cosmovisión</a:t>
            </a:r>
            <a:r>
              <a:rPr lang="en-US" sz="1600" b="1" dirty="0" smtClean="0">
                <a:cs typeface="+mn-cs"/>
              </a:rPr>
              <a:t> </a:t>
            </a:r>
            <a:r>
              <a:rPr lang="en-US" sz="1600" b="1" dirty="0" err="1" smtClean="0">
                <a:cs typeface="+mn-cs"/>
              </a:rPr>
              <a:t>crea</a:t>
            </a:r>
            <a:r>
              <a:rPr lang="en-US" sz="1600" b="1" dirty="0" smtClean="0">
                <a:cs typeface="+mn-cs"/>
              </a:rPr>
              <a:t> </a:t>
            </a:r>
            <a:r>
              <a:rPr lang="en-US" sz="1600" b="1" dirty="0" err="1" smtClean="0">
                <a:cs typeface="+mn-cs"/>
              </a:rPr>
              <a:t>historias</a:t>
            </a:r>
            <a:r>
              <a:rPr lang="en-US" sz="1600" b="1" dirty="0" smtClean="0">
                <a:cs typeface="+mn-cs"/>
              </a:rPr>
              <a:t> </a:t>
            </a:r>
            <a:r>
              <a:rPr lang="en-US" sz="1600" b="1" dirty="0" err="1" smtClean="0">
                <a:cs typeface="+mn-cs"/>
              </a:rPr>
              <a:t>culturales</a:t>
            </a:r>
            <a:r>
              <a:rPr lang="en-US" sz="1600" b="1" dirty="0" smtClean="0">
                <a:cs typeface="+mn-cs"/>
              </a:rPr>
              <a:t> </a:t>
            </a:r>
            <a:r>
              <a:rPr lang="en-US" sz="1600" b="1" dirty="0" err="1" smtClean="0">
                <a:cs typeface="+mn-cs"/>
              </a:rPr>
              <a:t>diferentes</a:t>
            </a:r>
            <a:r>
              <a:rPr lang="en-US" sz="1600" b="1" dirty="0" smtClean="0">
                <a:cs typeface="+mn-cs"/>
              </a:rPr>
              <a:t> (Mito</a:t>
            </a:r>
            <a:r>
              <a:rPr lang="en-US" sz="1600" b="1" baseline="0" dirty="0" smtClean="0">
                <a:cs typeface="+mn-cs"/>
              </a:rPr>
              <a:t> de la </a:t>
            </a:r>
            <a:r>
              <a:rPr lang="en-US" sz="1600" b="1" baseline="0" dirty="0" err="1" smtClean="0">
                <a:cs typeface="+mn-cs"/>
              </a:rPr>
              <a:t>creación</a:t>
            </a:r>
            <a:r>
              <a:rPr lang="en-US" sz="1600" b="1" baseline="0" dirty="0" smtClean="0">
                <a:cs typeface="+mn-cs"/>
              </a:rPr>
              <a:t>, </a:t>
            </a:r>
            <a:r>
              <a:rPr lang="en-US" sz="1600" b="1" baseline="0" dirty="0" err="1" smtClean="0">
                <a:cs typeface="+mn-cs"/>
              </a:rPr>
              <a:t>explican</a:t>
            </a:r>
            <a:r>
              <a:rPr lang="en-US" sz="1600" b="1" baseline="0" dirty="0" smtClean="0">
                <a:cs typeface="+mn-cs"/>
              </a:rPr>
              <a:t> de </a:t>
            </a:r>
            <a:r>
              <a:rPr lang="en-US" sz="1600" b="1" baseline="0" dirty="0" err="1" smtClean="0">
                <a:cs typeface="+mn-cs"/>
              </a:rPr>
              <a:t>donde</a:t>
            </a:r>
            <a:r>
              <a:rPr lang="en-US" sz="1600" b="1" baseline="0" dirty="0" smtClean="0">
                <a:cs typeface="+mn-cs"/>
              </a:rPr>
              <a:t> </a:t>
            </a:r>
            <a:r>
              <a:rPr lang="en-US" sz="1600" b="1" baseline="0" dirty="0" err="1" smtClean="0">
                <a:cs typeface="+mn-cs"/>
              </a:rPr>
              <a:t>venimos</a:t>
            </a:r>
            <a:r>
              <a:rPr lang="en-US" sz="1600" b="1" baseline="0" dirty="0" smtClean="0">
                <a:cs typeface="+mn-cs"/>
              </a:rPr>
              <a:t>) y produce </a:t>
            </a:r>
            <a:r>
              <a:rPr lang="en-US" sz="1600" b="1" baseline="0" dirty="0" err="1" smtClean="0">
                <a:cs typeface="+mn-cs"/>
              </a:rPr>
              <a:t>valortes</a:t>
            </a:r>
            <a:r>
              <a:rPr lang="en-US" sz="1600" b="1" baseline="0" dirty="0" smtClean="0">
                <a:cs typeface="+mn-cs"/>
              </a:rPr>
              <a:t> </a:t>
            </a:r>
            <a:r>
              <a:rPr lang="en-US" sz="1600" b="1" baseline="0" dirty="0" err="1" smtClean="0">
                <a:cs typeface="+mn-cs"/>
              </a:rPr>
              <a:t>diferentes</a:t>
            </a:r>
            <a:r>
              <a:rPr lang="en-US" sz="1600" b="1" baseline="0" dirty="0" smtClean="0">
                <a:cs typeface="+mn-cs"/>
              </a:rPr>
              <a:t> (</a:t>
            </a:r>
            <a:r>
              <a:rPr lang="en-US" sz="1600" b="1" baseline="0" dirty="0" err="1" smtClean="0">
                <a:cs typeface="+mn-cs"/>
              </a:rPr>
              <a:t>etnocentrismo</a:t>
            </a:r>
            <a:r>
              <a:rPr lang="en-US" sz="1600" b="1" baseline="0" dirty="0" smtClean="0">
                <a:cs typeface="+mn-cs"/>
              </a:rPr>
              <a:t>).</a:t>
            </a:r>
          </a:p>
          <a:p>
            <a:pPr eaLnBrk="1" hangingPunct="1">
              <a:defRPr/>
            </a:pPr>
            <a:r>
              <a:rPr lang="en-US" sz="1600" b="1" baseline="0" dirty="0" smtClean="0">
                <a:cs typeface="+mn-cs"/>
              </a:rPr>
              <a:t>Darrow Miller: “</a:t>
            </a:r>
            <a:r>
              <a:rPr lang="en-US" sz="1600" b="1" baseline="0" dirty="0" err="1" smtClean="0">
                <a:cs typeface="+mn-cs"/>
              </a:rPr>
              <a:t>Una</a:t>
            </a:r>
            <a:r>
              <a:rPr lang="en-US" sz="1600" b="1" baseline="0" dirty="0" smtClean="0">
                <a:cs typeface="+mn-cs"/>
              </a:rPr>
              <a:t> </a:t>
            </a:r>
            <a:r>
              <a:rPr lang="en-US" sz="1600" b="1" baseline="0" dirty="0" err="1" smtClean="0">
                <a:cs typeface="+mn-cs"/>
              </a:rPr>
              <a:t>cosmovisión</a:t>
            </a:r>
            <a:r>
              <a:rPr lang="en-US" sz="1600" b="1" baseline="0" dirty="0" smtClean="0">
                <a:cs typeface="+mn-cs"/>
              </a:rPr>
              <a:t> o </a:t>
            </a:r>
            <a:r>
              <a:rPr lang="en-US" sz="1600" b="1" baseline="0" dirty="0" err="1" smtClean="0">
                <a:cs typeface="+mn-cs"/>
              </a:rPr>
              <a:t>perspectiva</a:t>
            </a:r>
            <a:r>
              <a:rPr lang="en-US" sz="1600" b="1" baseline="0" dirty="0" smtClean="0">
                <a:cs typeface="+mn-cs"/>
              </a:rPr>
              <a:t> del </a:t>
            </a:r>
            <a:r>
              <a:rPr lang="en-US" sz="1600" b="1" baseline="0" dirty="0" err="1" smtClean="0">
                <a:cs typeface="+mn-cs"/>
              </a:rPr>
              <a:t>universo</a:t>
            </a:r>
            <a:r>
              <a:rPr lang="en-US" sz="1600" b="1" baseline="0" dirty="0" smtClean="0">
                <a:cs typeface="+mn-cs"/>
              </a:rPr>
              <a:t> </a:t>
            </a:r>
            <a:r>
              <a:rPr lang="en-US" sz="1600" b="1" baseline="0" dirty="0" err="1" smtClean="0">
                <a:cs typeface="+mn-cs"/>
              </a:rPr>
              <a:t>es</a:t>
            </a:r>
            <a:r>
              <a:rPr lang="en-US" sz="1600" b="1" baseline="0" dirty="0" smtClean="0">
                <a:cs typeface="+mn-cs"/>
              </a:rPr>
              <a:t> un </a:t>
            </a:r>
            <a:r>
              <a:rPr lang="en-US" sz="1600" b="1" baseline="0" dirty="0" err="1" smtClean="0">
                <a:cs typeface="+mn-cs"/>
              </a:rPr>
              <a:t>conjunto</a:t>
            </a:r>
            <a:r>
              <a:rPr lang="en-US" sz="1600" b="1" baseline="0" dirty="0" smtClean="0">
                <a:cs typeface="+mn-cs"/>
              </a:rPr>
              <a:t> de </a:t>
            </a:r>
            <a:r>
              <a:rPr lang="en-US" sz="1600" b="1" baseline="0" dirty="0" err="1" smtClean="0">
                <a:cs typeface="+mn-cs"/>
              </a:rPr>
              <a:t>supociosiones</a:t>
            </a:r>
            <a:r>
              <a:rPr lang="en-US" sz="1600" b="1" baseline="0" dirty="0" smtClean="0">
                <a:cs typeface="+mn-cs"/>
              </a:rPr>
              <a:t> en </a:t>
            </a:r>
            <a:r>
              <a:rPr lang="en-US" sz="1600" b="1" baseline="0" dirty="0" err="1" smtClean="0">
                <a:cs typeface="+mn-cs"/>
              </a:rPr>
              <a:t>las</a:t>
            </a:r>
            <a:r>
              <a:rPr lang="en-US" sz="1600" b="1" baseline="0" dirty="0" smtClean="0">
                <a:cs typeface="+mn-cs"/>
              </a:rPr>
              <a:t> </a:t>
            </a:r>
            <a:r>
              <a:rPr lang="en-US" sz="1600" b="1" baseline="0" dirty="0" err="1" smtClean="0">
                <a:cs typeface="+mn-cs"/>
              </a:rPr>
              <a:t>que</a:t>
            </a:r>
            <a:r>
              <a:rPr lang="en-US" sz="1600" b="1" baseline="0" dirty="0" smtClean="0">
                <a:cs typeface="+mn-cs"/>
              </a:rPr>
              <a:t> se </a:t>
            </a:r>
            <a:r>
              <a:rPr lang="en-US" sz="1600" b="1" baseline="0" dirty="0" err="1" smtClean="0">
                <a:cs typeface="+mn-cs"/>
              </a:rPr>
              <a:t>cree</a:t>
            </a:r>
            <a:r>
              <a:rPr lang="en-US" sz="1600" b="1" baseline="0" dirty="0" smtClean="0">
                <a:cs typeface="+mn-cs"/>
              </a:rPr>
              <a:t>, </a:t>
            </a:r>
            <a:r>
              <a:rPr lang="en-US" sz="1600" b="1" baseline="0" dirty="0" err="1" smtClean="0">
                <a:cs typeface="+mn-cs"/>
              </a:rPr>
              <a:t>consciente</a:t>
            </a:r>
            <a:r>
              <a:rPr lang="en-US" sz="1600" b="1" baseline="0" dirty="0" smtClean="0">
                <a:cs typeface="+mn-cs"/>
              </a:rPr>
              <a:t> o </a:t>
            </a:r>
            <a:r>
              <a:rPr lang="en-US" sz="1600" b="1" baseline="0" dirty="0" err="1" smtClean="0">
                <a:cs typeface="+mn-cs"/>
              </a:rPr>
              <a:t>incoscientemente</a:t>
            </a:r>
            <a:r>
              <a:rPr lang="en-US" sz="1600" b="1" baseline="0" dirty="0" smtClean="0">
                <a:cs typeface="+mn-cs"/>
              </a:rPr>
              <a:t> (mi </a:t>
            </a:r>
            <a:r>
              <a:rPr lang="en-US" sz="1600" b="1" baseline="0" dirty="0" err="1" smtClean="0">
                <a:cs typeface="+mn-cs"/>
              </a:rPr>
              <a:t>abuela</a:t>
            </a:r>
            <a:r>
              <a:rPr lang="en-US" sz="1600" b="1" baseline="0" dirty="0" smtClean="0">
                <a:cs typeface="+mn-cs"/>
              </a:rPr>
              <a:t> y </a:t>
            </a:r>
            <a:r>
              <a:rPr lang="en-US" sz="1600" b="1" baseline="0" dirty="0" err="1" smtClean="0">
                <a:cs typeface="+mn-cs"/>
              </a:rPr>
              <a:t>su</a:t>
            </a:r>
            <a:r>
              <a:rPr lang="en-US" sz="1600" b="1" baseline="0" dirty="0" smtClean="0">
                <a:cs typeface="+mn-cs"/>
              </a:rPr>
              <a:t> </a:t>
            </a:r>
            <a:r>
              <a:rPr lang="en-US" sz="1600" b="1" baseline="0" dirty="0" err="1" smtClean="0">
                <a:cs typeface="+mn-cs"/>
              </a:rPr>
              <a:t>rosario</a:t>
            </a:r>
            <a:r>
              <a:rPr lang="en-US" sz="1600" b="1" baseline="0" dirty="0" smtClean="0">
                <a:cs typeface="+mn-cs"/>
              </a:rPr>
              <a:t>), </a:t>
            </a:r>
            <a:r>
              <a:rPr lang="en-US" sz="1600" b="1" baseline="0" dirty="0" err="1" smtClean="0">
                <a:cs typeface="+mn-cs"/>
              </a:rPr>
              <a:t>por</a:t>
            </a:r>
            <a:r>
              <a:rPr lang="en-US" sz="1600" b="1" baseline="0" dirty="0" smtClean="0">
                <a:cs typeface="+mn-cs"/>
              </a:rPr>
              <a:t> </a:t>
            </a:r>
            <a:r>
              <a:rPr lang="en-US" sz="1600" b="1" baseline="0" dirty="0" err="1" smtClean="0">
                <a:cs typeface="+mn-cs"/>
              </a:rPr>
              <a:t>fe</a:t>
            </a:r>
            <a:r>
              <a:rPr lang="en-US" sz="1600" b="1" baseline="0" dirty="0" smtClean="0">
                <a:cs typeface="+mn-cs"/>
              </a:rPr>
              <a:t>, </a:t>
            </a:r>
            <a:r>
              <a:rPr lang="en-US" sz="1600" b="1" baseline="0" dirty="0" err="1" smtClean="0">
                <a:cs typeface="+mn-cs"/>
              </a:rPr>
              <a:t>respecto</a:t>
            </a:r>
            <a:r>
              <a:rPr lang="en-US" sz="1600" b="1" baseline="0" dirty="0" smtClean="0">
                <a:cs typeface="+mn-cs"/>
              </a:rPr>
              <a:t> a lo </a:t>
            </a:r>
            <a:r>
              <a:rPr lang="en-US" sz="1600" b="1" baseline="0" dirty="0" err="1" smtClean="0">
                <a:cs typeface="+mn-cs"/>
              </a:rPr>
              <a:t>que</a:t>
            </a:r>
            <a:r>
              <a:rPr lang="en-US" sz="1600" b="1" baseline="0" dirty="0" smtClean="0">
                <a:cs typeface="+mn-cs"/>
              </a:rPr>
              <a:t> la persona </a:t>
            </a:r>
            <a:r>
              <a:rPr lang="en-US" sz="1600" b="1" baseline="0" dirty="0" err="1" smtClean="0">
                <a:cs typeface="+mn-cs"/>
              </a:rPr>
              <a:t>acepta</a:t>
            </a:r>
            <a:r>
              <a:rPr lang="en-US" sz="1600" b="1" baseline="0" dirty="0" smtClean="0">
                <a:cs typeface="+mn-cs"/>
              </a:rPr>
              <a:t> </a:t>
            </a:r>
            <a:r>
              <a:rPr lang="en-US" sz="1600" b="1" baseline="0" dirty="0" err="1" smtClean="0">
                <a:cs typeface="+mn-cs"/>
              </a:rPr>
              <a:t>como</a:t>
            </a:r>
            <a:r>
              <a:rPr lang="en-US" sz="1600" b="1" baseline="0" dirty="0" smtClean="0">
                <a:cs typeface="+mn-cs"/>
              </a:rPr>
              <a:t> la </a:t>
            </a:r>
            <a:r>
              <a:rPr lang="en-US" sz="1600" b="1" baseline="0" dirty="0" err="1" smtClean="0">
                <a:cs typeface="+mn-cs"/>
              </a:rPr>
              <a:t>estructura</a:t>
            </a:r>
            <a:r>
              <a:rPr lang="en-US" sz="1600" b="1" baseline="0" dirty="0" smtClean="0">
                <a:cs typeface="+mn-cs"/>
              </a:rPr>
              <a:t> </a:t>
            </a:r>
            <a:r>
              <a:rPr lang="en-US" sz="1600" b="1" baseline="0" dirty="0" err="1" smtClean="0">
                <a:cs typeface="+mn-cs"/>
              </a:rPr>
              <a:t>básica</a:t>
            </a:r>
            <a:r>
              <a:rPr lang="en-US" sz="1600" b="1" baseline="0" dirty="0" smtClean="0">
                <a:cs typeface="+mn-cs"/>
              </a:rPr>
              <a:t> del </a:t>
            </a:r>
            <a:r>
              <a:rPr lang="en-US" sz="1600" b="1" baseline="0" dirty="0" err="1" smtClean="0">
                <a:cs typeface="+mn-cs"/>
              </a:rPr>
              <a:t>universo</a:t>
            </a:r>
            <a:r>
              <a:rPr lang="en-US" sz="1600" b="1" baseline="0" dirty="0" smtClean="0">
                <a:cs typeface="+mn-cs"/>
              </a:rPr>
              <a:t> y </a:t>
            </a:r>
            <a:r>
              <a:rPr lang="en-US" sz="1600" b="1" baseline="0" dirty="0" err="1" smtClean="0">
                <a:cs typeface="+mn-cs"/>
              </a:rPr>
              <a:t>cómo</a:t>
            </a:r>
            <a:r>
              <a:rPr lang="en-US" sz="1600" b="1" baseline="0" dirty="0" smtClean="0">
                <a:cs typeface="+mn-cs"/>
              </a:rPr>
              <a:t> </a:t>
            </a:r>
            <a:r>
              <a:rPr lang="en-US" sz="1600" b="1" baseline="0" dirty="0" err="1" smtClean="0">
                <a:cs typeface="+mn-cs"/>
              </a:rPr>
              <a:t>éste</a:t>
            </a:r>
            <a:r>
              <a:rPr lang="en-US" sz="1600" b="1" baseline="0" dirty="0" smtClean="0">
                <a:cs typeface="+mn-cs"/>
              </a:rPr>
              <a:t> </a:t>
            </a:r>
            <a:r>
              <a:rPr lang="en-US" sz="1600" b="1" baseline="0" dirty="0" err="1" smtClean="0">
                <a:cs typeface="+mn-cs"/>
              </a:rPr>
              <a:t>funciona</a:t>
            </a:r>
            <a:r>
              <a:rPr lang="en-US" sz="1600" b="1" baseline="0" dirty="0" smtClean="0">
                <a:cs typeface="+mn-cs"/>
              </a:rPr>
              <a:t>”.</a:t>
            </a:r>
            <a:endParaRPr lang="en-US" dirty="0" smtClean="0">
              <a:cs typeface="+mn-cs"/>
            </a:endParaRPr>
          </a:p>
          <a:p>
            <a:pPr eaLnBrk="1" hangingPunct="1">
              <a:defRPr/>
            </a:pPr>
            <a:endParaRPr lang="en-AU" dirty="0"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EF2B35D-9791-EA46-906F-4CE298DF714E}" type="slidenum">
              <a:rPr lang="en-US"/>
              <a:pPr>
                <a:defRPr/>
              </a:pPr>
              <a:t>8</a:t>
            </a:fld>
            <a:endParaRPr lang="en-US"/>
          </a:p>
        </p:txBody>
      </p:sp>
      <p:sp>
        <p:nvSpPr>
          <p:cNvPr id="7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885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4FD425-947C-2248-82F1-E3F0649444CE}" type="slidenum">
              <a:rPr lang="en-US"/>
              <a:pPr/>
              <a:t>9</a:t>
            </a:fld>
            <a:endParaRPr lang="en-US"/>
          </a:p>
        </p:txBody>
      </p:sp>
      <p:sp>
        <p:nvSpPr>
          <p:cNvPr id="17510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751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573475-BF10-B54D-AC2B-8BBA046DA61A}" type="slidenum">
              <a:rPr lang="en-US"/>
              <a:pPr/>
              <a:t>10</a:t>
            </a:fld>
            <a:endParaRPr lang="en-US"/>
          </a:p>
        </p:txBody>
      </p:sp>
      <p:sp>
        <p:nvSpPr>
          <p:cNvPr id="16691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solidFill>
                  <a:srgbClr val="000000"/>
                </a:solidFill>
                <a:latin typeface="Arial" charset="0"/>
              </a:rPr>
              <a:t>a.- El Yo: mis propios conceptos me distingue a m</a:t>
            </a:r>
            <a:r>
              <a:rPr lang="en-US">
                <a:solidFill>
                  <a:srgbClr val="000000"/>
                </a:solidFill>
                <a:latin typeface="Lucida Grande" charset="0"/>
              </a:rPr>
              <a:t>i</a:t>
            </a:r>
            <a:r>
              <a:rPr lang="en-US">
                <a:solidFill>
                  <a:srgbClr val="000000"/>
                </a:solidFill>
                <a:latin typeface="Arial" charset="0"/>
              </a:rPr>
              <a:t> de otros. </a:t>
            </a:r>
          </a:p>
          <a:p>
            <a:r>
              <a:rPr lang="en-US">
                <a:solidFill>
                  <a:srgbClr val="000000"/>
                </a:solidFill>
                <a:latin typeface="Arial" charset="0"/>
              </a:rPr>
              <a:t>b.- El Otro: El yo provoca el entendimiento de los componentes f</a:t>
            </a:r>
            <a:r>
              <a:rPr lang="en-US" altLang="ja-JP">
                <a:solidFill>
                  <a:srgbClr val="000000"/>
                </a:solidFill>
                <a:latin typeface="Arial"/>
                <a:cs typeface="ＭＳ Ｐゴシック" charset="0"/>
              </a:rPr>
              <a:t>ís</a:t>
            </a:r>
            <a:r>
              <a:rPr lang="en-US">
                <a:solidFill>
                  <a:srgbClr val="000000"/>
                </a:solidFill>
                <a:latin typeface="Arial" charset="0"/>
              </a:rPr>
              <a:t>icos y sociales de lo que me rodea (medio ambiente, los otros humanos, etc). </a:t>
            </a:r>
          </a:p>
          <a:p>
            <a:r>
              <a:rPr lang="en-US">
                <a:solidFill>
                  <a:srgbClr val="000000"/>
                </a:solidFill>
                <a:latin typeface="Arial" charset="0"/>
              </a:rPr>
              <a:t>c.- Clasifica: Categoriza haci</a:t>
            </a:r>
            <a:r>
              <a:rPr lang="en-US" altLang="ja-JP">
                <a:solidFill>
                  <a:srgbClr val="000000"/>
                </a:solidFill>
                <a:latin typeface="Arial" charset="0"/>
                <a:ea typeface="ヒラギノ角ゴ ProN W3" charset="0"/>
                <a:cs typeface="ヒラギノ角ゴ ProN W3" charset="0"/>
              </a:rPr>
              <a:t>én</a:t>
            </a:r>
            <a:r>
              <a:rPr lang="es-ES">
                <a:solidFill>
                  <a:srgbClr val="000000"/>
                </a:solidFill>
                <a:latin typeface="Arial" charset="0"/>
              </a:rPr>
              <a:t>d</a:t>
            </a:r>
            <a:r>
              <a:rPr lang="en-US">
                <a:solidFill>
                  <a:srgbClr val="000000"/>
                </a:solidFill>
                <a:latin typeface="Arial" charset="0"/>
              </a:rPr>
              <a:t>o taxonomias la otredad.</a:t>
            </a:r>
          </a:p>
          <a:p>
            <a:r>
              <a:rPr lang="en-US">
                <a:solidFill>
                  <a:srgbClr val="000000"/>
                </a:solidFill>
                <a:latin typeface="Arial" charset="0"/>
              </a:rPr>
              <a:t>d.-Relaciona: Proporciona entendimiento sobre c</a:t>
            </a:r>
            <a:r>
              <a:rPr lang="es-ES">
                <a:solidFill>
                  <a:srgbClr val="000000"/>
                </a:solidFill>
                <a:latin typeface="Arial" charset="0"/>
              </a:rPr>
              <a:t>ada</a:t>
            </a:r>
            <a:r>
              <a:rPr lang="en-US">
                <a:solidFill>
                  <a:srgbClr val="000000"/>
                </a:solidFill>
                <a:latin typeface="Arial" charset="0"/>
              </a:rPr>
              <a:t> uno es a trav</a:t>
            </a:r>
            <a:r>
              <a:rPr lang="en-US" altLang="ja-JP">
                <a:solidFill>
                  <a:srgbClr val="000000"/>
                </a:solidFill>
                <a:latin typeface="Arial" charset="0"/>
                <a:ea typeface="ヒラギノ角ゴ ProN W3" charset="0"/>
                <a:cs typeface="ヒラギノ角ゴ ProN W3" charset="0"/>
              </a:rPr>
              <a:t>és</a:t>
            </a:r>
            <a:r>
              <a:rPr lang="es-ES">
                <a:solidFill>
                  <a:srgbClr val="000000"/>
                </a:solidFill>
                <a:latin typeface="Arial" charset="0"/>
              </a:rPr>
              <a:t> </a:t>
            </a:r>
            <a:r>
              <a:rPr lang="en-US">
                <a:solidFill>
                  <a:srgbClr val="000000"/>
                </a:solidFill>
                <a:latin typeface="Arial" charset="0"/>
              </a:rPr>
              <a:t>de la interacci</a:t>
            </a:r>
            <a:r>
              <a:rPr lang="en-US" altLang="ja-JP">
                <a:solidFill>
                  <a:srgbClr val="000000"/>
                </a:solidFill>
                <a:latin typeface="Arial" charset="0"/>
                <a:cs typeface="ＭＳ Ｐゴシック" charset="0"/>
              </a:rPr>
              <a:t>ó</a:t>
            </a:r>
            <a:r>
              <a:rPr lang="en-US">
                <a:solidFill>
                  <a:srgbClr val="000000"/>
                </a:solidFill>
                <a:latin typeface="Arial" charset="0"/>
              </a:rPr>
              <a:t>n con el otro.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DF8E117-8602-E64B-8E0B-49A0C82835CA}" type="slidenum">
              <a:rPr lang="en-US"/>
              <a:pPr>
                <a:defRPr/>
              </a:pPr>
              <a:t>11</a:t>
            </a:fld>
            <a:endParaRPr lang="en-US"/>
          </a:p>
        </p:txBody>
      </p:sp>
      <p:sp>
        <p:nvSpPr>
          <p:cNvPr id="13824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3824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895C560-3997-144B-9191-E015E66A57CD}" type="slidenum">
              <a:rPr lang="en-US"/>
              <a:pPr>
                <a:defRPr/>
              </a:pPr>
              <a:t>12</a:t>
            </a:fld>
            <a:endParaRPr lang="en-US"/>
          </a:p>
        </p:txBody>
      </p:sp>
      <p:sp>
        <p:nvSpPr>
          <p:cNvPr id="14029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4029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082D20-E83C-B442-9476-A14AFB333B13}" type="slidenum">
              <a:rPr lang="en-US"/>
              <a:pPr/>
              <a:t>13</a:t>
            </a:fld>
            <a:endParaRPr lang="en-US"/>
          </a:p>
        </p:txBody>
      </p:sp>
      <p:sp>
        <p:nvSpPr>
          <p:cNvPr id="17305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730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191EE7-9EE2-624A-9BF4-A457D907E26B}" type="slidenum">
              <a:rPr lang="en-US"/>
              <a:pPr/>
              <a:t>14</a:t>
            </a:fld>
            <a:endParaRPr lang="en-US"/>
          </a:p>
        </p:txBody>
      </p:sp>
      <p:sp>
        <p:nvSpPr>
          <p:cNvPr id="19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7635" name="Rectangle 3"/>
          <p:cNvSpPr>
            <a:spLocks noGrp="1" noChangeArrowheads="1"/>
          </p:cNvSpPr>
          <p:nvPr>
            <p:ph type="body" idx="1"/>
          </p:nvPr>
        </p:nvSpPr>
        <p:spPr/>
        <p:txBody>
          <a:bodyPr/>
          <a:lstStyle/>
          <a:p>
            <a:r>
              <a:rPr lang="en-US">
                <a:solidFill>
                  <a:srgbClr val="000000"/>
                </a:solidFill>
                <a:latin typeface="Arial" charset="0"/>
              </a:rPr>
              <a:t>e.- Proporciona entendimientos de la Causalidad. C</a:t>
            </a:r>
            <a:r>
              <a:rPr lang="en-US" altLang="ja-JP">
                <a:solidFill>
                  <a:srgbClr val="000000"/>
                </a:solidFill>
                <a:latin typeface="Arial" charset="0"/>
                <a:cs typeface="ＭＳ Ｐゴシック" charset="0"/>
              </a:rPr>
              <a:t>ómo</a:t>
            </a:r>
            <a:r>
              <a:rPr lang="en-US">
                <a:solidFill>
                  <a:srgbClr val="000000"/>
                </a:solidFill>
                <a:latin typeface="Arial" charset="0"/>
              </a:rPr>
              <a:t> y porqu</a:t>
            </a:r>
            <a:r>
              <a:rPr lang="en-US" altLang="ja-JP">
                <a:solidFill>
                  <a:srgbClr val="000000"/>
                </a:solidFill>
                <a:latin typeface="Arial"/>
                <a:cs typeface="ＭＳ Ｐゴシック" charset="0"/>
              </a:rPr>
              <a:t>é</a:t>
            </a:r>
            <a:r>
              <a:rPr lang="en-US">
                <a:solidFill>
                  <a:srgbClr val="000000"/>
                </a:solidFill>
                <a:latin typeface="Arial" charset="0"/>
              </a:rPr>
              <a:t> los eventos ocurren.</a:t>
            </a:r>
          </a:p>
          <a:p>
            <a:r>
              <a:rPr lang="en-US">
                <a:solidFill>
                  <a:srgbClr val="000000"/>
                </a:solidFill>
                <a:latin typeface="Arial" charset="0"/>
              </a:rPr>
              <a:t>f.- Proporciona informaci</a:t>
            </a:r>
            <a:r>
              <a:rPr lang="en-US" altLang="ja-JP">
                <a:solidFill>
                  <a:srgbClr val="000000"/>
                </a:solidFill>
                <a:latin typeface="Arial" charset="0"/>
                <a:cs typeface="ＭＳ Ｐゴシック" charset="0"/>
              </a:rPr>
              <a:t>ón </a:t>
            </a:r>
            <a:r>
              <a:rPr lang="en-US">
                <a:solidFill>
                  <a:srgbClr val="000000"/>
                </a:solidFill>
                <a:latin typeface="Arial" charset="0"/>
              </a:rPr>
              <a:t>sobre c</a:t>
            </a:r>
            <a:r>
              <a:rPr lang="en-US" altLang="ja-JP">
                <a:solidFill>
                  <a:srgbClr val="000000"/>
                </a:solidFill>
                <a:latin typeface="Arial" charset="0"/>
                <a:cs typeface="ＭＳ Ｐゴシック" charset="0"/>
              </a:rPr>
              <a:t>ómo </a:t>
            </a:r>
            <a:r>
              <a:rPr lang="en-US">
                <a:solidFill>
                  <a:srgbClr val="000000"/>
                </a:solidFill>
                <a:latin typeface="Arial" charset="0"/>
              </a:rPr>
              <a:t>se conceptualiza el Espacio, sus significados y usos. </a:t>
            </a:r>
          </a:p>
          <a:p>
            <a:r>
              <a:rPr lang="en-US">
                <a:solidFill>
                  <a:srgbClr val="000000"/>
                </a:solidFill>
                <a:latin typeface="Arial" charset="0"/>
              </a:rPr>
              <a:t>Toponimia: montes, mar, lejos, cerca, un poco, mucho, etc.</a:t>
            </a:r>
          </a:p>
          <a:p>
            <a:r>
              <a:rPr lang="en-US">
                <a:solidFill>
                  <a:srgbClr val="000000"/>
                </a:solidFill>
                <a:latin typeface="Arial" charset="0"/>
              </a:rPr>
              <a:t>g.- Proporciona informaci</a:t>
            </a:r>
            <a:r>
              <a:rPr lang="en-US" altLang="ja-JP">
                <a:solidFill>
                  <a:srgbClr val="000000"/>
                </a:solidFill>
                <a:latin typeface="Arial" charset="0"/>
                <a:cs typeface="ＭＳ Ｐゴシック" charset="0"/>
              </a:rPr>
              <a:t>ón </a:t>
            </a:r>
            <a:r>
              <a:rPr lang="en-US">
                <a:solidFill>
                  <a:srgbClr val="000000"/>
                </a:solidFill>
                <a:latin typeface="Arial" charset="0"/>
              </a:rPr>
              <a:t>sobre la concepci</a:t>
            </a:r>
            <a:r>
              <a:rPr lang="en-US" altLang="ja-JP">
                <a:solidFill>
                  <a:srgbClr val="000000"/>
                </a:solidFill>
                <a:latin typeface="Arial" charset="0"/>
                <a:cs typeface="ＭＳ Ｐゴシック" charset="0"/>
              </a:rPr>
              <a:t>ón</a:t>
            </a:r>
            <a:r>
              <a:rPr lang="es-ES">
                <a:solidFill>
                  <a:srgbClr val="000000"/>
                </a:solidFill>
                <a:latin typeface="Arial" charset="0"/>
              </a:rPr>
              <a:t> </a:t>
            </a:r>
            <a:r>
              <a:rPr lang="en-US">
                <a:solidFill>
                  <a:srgbClr val="000000"/>
                </a:solidFill>
                <a:latin typeface="Arial" charset="0"/>
              </a:rPr>
              <a:t>del Tiempo: c</a:t>
            </a:r>
            <a:r>
              <a:rPr lang="en-US" altLang="ja-JP">
                <a:solidFill>
                  <a:srgbClr val="000000"/>
                </a:solidFill>
                <a:latin typeface="Arial" charset="0"/>
                <a:cs typeface="ＭＳ Ｐゴシック" charset="0"/>
              </a:rPr>
              <a:t>ómo</a:t>
            </a:r>
            <a:r>
              <a:rPr lang="en-US">
                <a:solidFill>
                  <a:srgbClr val="000000"/>
                </a:solidFill>
                <a:latin typeface="Arial" charset="0"/>
              </a:rPr>
              <a:t> la gente entiende el tiempo, c</a:t>
            </a:r>
            <a:r>
              <a:rPr lang="en-US" altLang="ja-JP">
                <a:solidFill>
                  <a:srgbClr val="000000"/>
                </a:solidFill>
                <a:latin typeface="Arial"/>
                <a:cs typeface="ＭＳ Ｐゴシック" charset="0"/>
              </a:rPr>
              <a:t>íc</a:t>
            </a:r>
            <a:r>
              <a:rPr lang="en-US">
                <a:solidFill>
                  <a:srgbClr val="000000"/>
                </a:solidFill>
                <a:latin typeface="Arial" charset="0"/>
              </a:rPr>
              <a:t>licamente, linealmente, progresivamente. Tambi</a:t>
            </a:r>
            <a:r>
              <a:rPr lang="en-US" altLang="ja-JP">
                <a:solidFill>
                  <a:srgbClr val="000000"/>
                </a:solidFill>
                <a:latin typeface="Arial" charset="0"/>
                <a:ea typeface="ヒラギノ角ゴ ProN W3" charset="0"/>
                <a:cs typeface="ヒラギノ角ゴ ProN W3" charset="0"/>
              </a:rPr>
              <a:t>én</a:t>
            </a:r>
            <a:r>
              <a:rPr lang="es-ES">
                <a:solidFill>
                  <a:srgbClr val="000000"/>
                </a:solidFill>
                <a:latin typeface="Arial" charset="0"/>
              </a:rPr>
              <a:t> </a:t>
            </a:r>
            <a:r>
              <a:rPr lang="en-US">
                <a:solidFill>
                  <a:srgbClr val="000000"/>
                </a:solidFill>
                <a:latin typeface="Arial" charset="0"/>
              </a:rPr>
              <a:t>c</a:t>
            </a:r>
            <a:r>
              <a:rPr lang="en-US" altLang="ja-JP">
                <a:solidFill>
                  <a:srgbClr val="000000"/>
                </a:solidFill>
                <a:latin typeface="Arial" charset="0"/>
                <a:cs typeface="ＭＳ Ｐゴシック" charset="0"/>
              </a:rPr>
              <a:t>ómo</a:t>
            </a:r>
            <a:r>
              <a:rPr lang="en-US">
                <a:solidFill>
                  <a:srgbClr val="000000"/>
                </a:solidFill>
                <a:latin typeface="Arial" charset="0"/>
              </a:rPr>
              <a:t> se entiende el paso del tiempo: pasado, presente y futuro (pasado y futuro no est</a:t>
            </a:r>
            <a:r>
              <a:rPr lang="en-US" altLang="ja-JP">
                <a:solidFill>
                  <a:srgbClr val="000000"/>
                </a:solidFill>
                <a:latin typeface="Arial" charset="0"/>
                <a:ea typeface="ヒラギノ角ゴ ProN W3" charset="0"/>
                <a:cs typeface="ヒラギノ角ゴ ProN W3" charset="0"/>
              </a:rPr>
              <a:t>án</a:t>
            </a:r>
            <a:r>
              <a:rPr lang="en-US">
                <a:solidFill>
                  <a:srgbClr val="000000"/>
                </a:solidFill>
                <a:latin typeface="Arial" charset="0"/>
              </a:rPr>
              <a:t>presentes).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8D5BE1-7A73-6F47-8E5B-E606CE278191}" type="slidenum">
              <a:rPr lang="en-US"/>
              <a:pPr/>
              <a:t>15</a:t>
            </a:fld>
            <a:endParaRPr lang="en-US"/>
          </a:p>
        </p:txBody>
      </p:sp>
      <p:sp>
        <p:nvSpPr>
          <p:cNvPr id="195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5587" name="Rectangle 3"/>
          <p:cNvSpPr>
            <a:spLocks noGrp="1" noChangeArrowheads="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err="1" smtClean="0">
                <a:cs typeface="+mn-cs"/>
              </a:rPr>
              <a:t>Cada</a:t>
            </a:r>
            <a:r>
              <a:rPr lang="en-US" sz="1200" b="1" dirty="0" smtClean="0">
                <a:cs typeface="+mn-cs"/>
              </a:rPr>
              <a:t> </a:t>
            </a:r>
            <a:r>
              <a:rPr lang="en-US" sz="1200" b="1" dirty="0" err="1" smtClean="0">
                <a:cs typeface="+mn-cs"/>
              </a:rPr>
              <a:t>cosmovisión</a:t>
            </a:r>
            <a:r>
              <a:rPr lang="en-US" sz="1200" b="1" dirty="0" smtClean="0">
                <a:cs typeface="+mn-cs"/>
              </a:rPr>
              <a:t> </a:t>
            </a:r>
            <a:r>
              <a:rPr lang="en-US" sz="1200" b="1" dirty="0" err="1" smtClean="0">
                <a:cs typeface="+mn-cs"/>
              </a:rPr>
              <a:t>crea</a:t>
            </a:r>
            <a:r>
              <a:rPr lang="en-US" sz="1200" b="1" dirty="0" smtClean="0">
                <a:cs typeface="+mn-cs"/>
              </a:rPr>
              <a:t> </a:t>
            </a:r>
            <a:r>
              <a:rPr lang="en-US" sz="1200" b="1" dirty="0" err="1" smtClean="0">
                <a:cs typeface="+mn-cs"/>
              </a:rPr>
              <a:t>historias</a:t>
            </a:r>
            <a:r>
              <a:rPr lang="en-US" sz="1200" b="1" dirty="0" smtClean="0">
                <a:cs typeface="+mn-cs"/>
              </a:rPr>
              <a:t> </a:t>
            </a:r>
            <a:r>
              <a:rPr lang="en-US" sz="1200" b="1" dirty="0" err="1" smtClean="0">
                <a:cs typeface="+mn-cs"/>
              </a:rPr>
              <a:t>culturales</a:t>
            </a:r>
            <a:r>
              <a:rPr lang="en-US" sz="1200" b="1" dirty="0" smtClean="0">
                <a:cs typeface="+mn-cs"/>
              </a:rPr>
              <a:t> </a:t>
            </a:r>
            <a:r>
              <a:rPr lang="en-US" sz="1200" b="1" dirty="0" err="1" smtClean="0">
                <a:cs typeface="+mn-cs"/>
              </a:rPr>
              <a:t>diferentes</a:t>
            </a:r>
            <a:r>
              <a:rPr lang="en-US" sz="1200" b="1" dirty="0" smtClean="0">
                <a:cs typeface="+mn-cs"/>
              </a:rPr>
              <a:t> (Mito</a:t>
            </a:r>
            <a:r>
              <a:rPr lang="en-US" sz="1200" b="1" baseline="0" dirty="0" smtClean="0">
                <a:cs typeface="+mn-cs"/>
              </a:rPr>
              <a:t> de la </a:t>
            </a:r>
            <a:r>
              <a:rPr lang="en-US" sz="1200" b="1" baseline="0" dirty="0" err="1" smtClean="0">
                <a:cs typeface="+mn-cs"/>
              </a:rPr>
              <a:t>creación</a:t>
            </a:r>
            <a:r>
              <a:rPr lang="en-US" sz="1200" b="1" baseline="0" dirty="0" smtClean="0">
                <a:cs typeface="+mn-cs"/>
              </a:rPr>
              <a:t>, </a:t>
            </a:r>
            <a:r>
              <a:rPr lang="en-US" sz="1200" b="1" baseline="0" dirty="0" err="1" smtClean="0">
                <a:cs typeface="+mn-cs"/>
              </a:rPr>
              <a:t>explican</a:t>
            </a:r>
            <a:r>
              <a:rPr lang="en-US" sz="1200" b="1" baseline="0" dirty="0" smtClean="0">
                <a:cs typeface="+mn-cs"/>
              </a:rPr>
              <a:t> de </a:t>
            </a:r>
            <a:r>
              <a:rPr lang="en-US" sz="1200" b="1" baseline="0" dirty="0" err="1" smtClean="0">
                <a:cs typeface="+mn-cs"/>
              </a:rPr>
              <a:t>donde</a:t>
            </a:r>
            <a:r>
              <a:rPr lang="en-US" sz="1200" b="1" baseline="0" dirty="0" smtClean="0">
                <a:cs typeface="+mn-cs"/>
              </a:rPr>
              <a:t> </a:t>
            </a:r>
            <a:r>
              <a:rPr lang="en-US" sz="1200" b="1" baseline="0" dirty="0" err="1" smtClean="0">
                <a:cs typeface="+mn-cs"/>
              </a:rPr>
              <a:t>venimos</a:t>
            </a:r>
            <a:r>
              <a:rPr lang="en-US" sz="1200" b="1" baseline="0" dirty="0" smtClean="0">
                <a:cs typeface="+mn-cs"/>
              </a:rPr>
              <a:t>) y produce </a:t>
            </a:r>
            <a:r>
              <a:rPr lang="en-US" sz="1200" b="1" baseline="0" dirty="0" err="1" smtClean="0">
                <a:cs typeface="+mn-cs"/>
              </a:rPr>
              <a:t>valortes</a:t>
            </a:r>
            <a:r>
              <a:rPr lang="en-US" sz="1200" b="1" baseline="0" dirty="0" smtClean="0">
                <a:cs typeface="+mn-cs"/>
              </a:rPr>
              <a:t> </a:t>
            </a:r>
            <a:r>
              <a:rPr lang="en-US" sz="1200" b="1" baseline="0" dirty="0" err="1" smtClean="0">
                <a:cs typeface="+mn-cs"/>
              </a:rPr>
              <a:t>diferentes</a:t>
            </a:r>
            <a:r>
              <a:rPr lang="en-US" sz="1200" b="1" baseline="0" dirty="0" smtClean="0">
                <a:cs typeface="+mn-cs"/>
              </a:rPr>
              <a:t> (</a:t>
            </a:r>
            <a:r>
              <a:rPr lang="en-US" sz="1200" b="1" baseline="0" dirty="0" err="1" smtClean="0">
                <a:cs typeface="+mn-cs"/>
              </a:rPr>
              <a:t>etnocentrismo</a:t>
            </a:r>
            <a:r>
              <a:rPr lang="en-US" sz="1200" b="1" baseline="0" dirty="0" smtClean="0">
                <a:cs typeface="+mn-cs"/>
              </a:rPr>
              <a:t>).</a:t>
            </a:r>
            <a:endParaRPr lang="en-US" dirty="0" smtClean="0">
              <a:cs typeface="+mn-cs"/>
            </a:endParaRPr>
          </a:p>
          <a:p>
            <a:r>
              <a:rPr lang="en-US" dirty="0" smtClean="0"/>
              <a:t>Las ideas y </a:t>
            </a:r>
            <a:r>
              <a:rPr lang="en-US" dirty="0" err="1" smtClean="0"/>
              <a:t>las</a:t>
            </a:r>
            <a:r>
              <a:rPr lang="en-US" dirty="0" smtClean="0"/>
              <a:t> </a:t>
            </a:r>
            <a:r>
              <a:rPr lang="en-US" dirty="0" err="1" smtClean="0"/>
              <a:t>experencias</a:t>
            </a:r>
            <a:r>
              <a:rPr lang="en-US" baseline="0" dirty="0" smtClean="0"/>
              <a:t> </a:t>
            </a:r>
            <a:r>
              <a:rPr lang="en-US" baseline="0" dirty="0" err="1" smtClean="0"/>
              <a:t>alimentadas</a:t>
            </a:r>
            <a:r>
              <a:rPr lang="en-US" baseline="0" dirty="0" smtClean="0"/>
              <a:t> </a:t>
            </a:r>
            <a:r>
              <a:rPr lang="en-US" baseline="0" dirty="0" err="1" smtClean="0"/>
              <a:t>por</a:t>
            </a:r>
            <a:r>
              <a:rPr lang="en-US" baseline="0" dirty="0" smtClean="0"/>
              <a:t> los </a:t>
            </a:r>
            <a:r>
              <a:rPr lang="en-US" baseline="0" dirty="0" err="1" smtClean="0"/>
              <a:t>sentiemientos</a:t>
            </a:r>
            <a:r>
              <a:rPr lang="en-US" baseline="0" dirty="0" smtClean="0"/>
              <a:t> y </a:t>
            </a:r>
            <a:r>
              <a:rPr lang="en-US" baseline="0" dirty="0" err="1" smtClean="0"/>
              <a:t>basadas</a:t>
            </a:r>
            <a:r>
              <a:rPr lang="en-US" baseline="0" dirty="0" smtClean="0"/>
              <a:t> en los </a:t>
            </a:r>
            <a:r>
              <a:rPr lang="en-US" baseline="0" dirty="0" err="1" smtClean="0"/>
              <a:t>valoes</a:t>
            </a:r>
            <a:r>
              <a:rPr lang="en-US" baseline="0" dirty="0" smtClean="0"/>
              <a:t>, </a:t>
            </a:r>
            <a:r>
              <a:rPr lang="en-US" baseline="0" dirty="0" err="1" smtClean="0"/>
              <a:t>que</a:t>
            </a:r>
            <a:r>
              <a:rPr lang="en-US" baseline="0" dirty="0" smtClean="0"/>
              <a:t> </a:t>
            </a:r>
            <a:r>
              <a:rPr lang="en-US" baseline="0" dirty="0" err="1" smtClean="0"/>
              <a:t>tienen</a:t>
            </a:r>
            <a:r>
              <a:rPr lang="en-US" baseline="0" dirty="0" smtClean="0"/>
              <a:t> </a:t>
            </a:r>
            <a:r>
              <a:rPr lang="en-US" baseline="0" dirty="0" err="1" smtClean="0"/>
              <a:t>como</a:t>
            </a:r>
            <a:r>
              <a:rPr lang="en-US" baseline="0" dirty="0" smtClean="0"/>
              <a:t> </a:t>
            </a:r>
            <a:r>
              <a:rPr lang="en-US" baseline="0" dirty="0" err="1" smtClean="0"/>
              <a:t>sustrato</a:t>
            </a:r>
            <a:r>
              <a:rPr lang="en-US" baseline="0" dirty="0" smtClean="0"/>
              <a:t> </a:t>
            </a:r>
            <a:r>
              <a:rPr lang="en-US" baseline="0" dirty="0" err="1" smtClean="0"/>
              <a:t>sus</a:t>
            </a:r>
            <a:r>
              <a:rPr lang="en-US" baseline="0" dirty="0" smtClean="0"/>
              <a:t> </a:t>
            </a:r>
            <a:r>
              <a:rPr lang="en-US" baseline="0" dirty="0" err="1" smtClean="0"/>
              <a:t>creencias</a:t>
            </a:r>
            <a:r>
              <a:rPr lang="en-US" baseline="0" dirty="0" smtClean="0"/>
              <a:t> de lo </a:t>
            </a:r>
            <a:r>
              <a:rPr lang="en-US" baseline="0" dirty="0" err="1" smtClean="0"/>
              <a:t>que</a:t>
            </a:r>
            <a:r>
              <a:rPr lang="en-US" baseline="0" dirty="0" smtClean="0"/>
              <a:t> </a:t>
            </a:r>
            <a:r>
              <a:rPr lang="en-US" baseline="0" dirty="0" err="1" smtClean="0"/>
              <a:t>es</a:t>
            </a:r>
            <a:r>
              <a:rPr lang="en-US" baseline="0" dirty="0" smtClean="0"/>
              <a:t> </a:t>
            </a:r>
            <a:r>
              <a:rPr lang="en-US" baseline="0" dirty="0" err="1" smtClean="0"/>
              <a:t>todo</a:t>
            </a:r>
            <a:r>
              <a:rPr lang="en-US" baseline="0" dirty="0" smtClean="0"/>
              <a:t>, produce </a:t>
            </a:r>
            <a:r>
              <a:rPr lang="en-US" baseline="0" dirty="0" err="1" smtClean="0"/>
              <a:t>conductas</a:t>
            </a:r>
            <a:r>
              <a:rPr lang="en-US" baseline="0" dirty="0" smtClean="0"/>
              <a:t> y </a:t>
            </a:r>
            <a:r>
              <a:rPr lang="en-US" baseline="0" dirty="0" err="1" smtClean="0"/>
              <a:t>estilos</a:t>
            </a:r>
            <a:r>
              <a:rPr lang="en-US" baseline="0" dirty="0" smtClean="0"/>
              <a:t> de </a:t>
            </a:r>
            <a:r>
              <a:rPr lang="en-US" baseline="0" dirty="0" err="1" smtClean="0"/>
              <a:t>vida</a:t>
            </a:r>
            <a:r>
              <a:rPr lang="en-US" baseline="0" dirty="0" smtClean="0"/>
              <a:t> </a:t>
            </a:r>
            <a:r>
              <a:rPr lang="en-US" baseline="0" dirty="0" err="1" smtClean="0"/>
              <a:t>que</a:t>
            </a:r>
            <a:r>
              <a:rPr lang="en-US" baseline="0" dirty="0" smtClean="0"/>
              <a:t> </a:t>
            </a:r>
            <a:r>
              <a:rPr lang="en-US" baseline="0" dirty="0" err="1" smtClean="0"/>
              <a:t>afectan</a:t>
            </a:r>
            <a:r>
              <a:rPr lang="en-US" baseline="0" dirty="0" smtClean="0"/>
              <a:t> a los pueblos, </a:t>
            </a:r>
            <a:r>
              <a:rPr lang="en-US" baseline="0" dirty="0" err="1" smtClean="0"/>
              <a:t>las</a:t>
            </a:r>
            <a:r>
              <a:rPr lang="en-US" baseline="0" dirty="0" smtClean="0"/>
              <a:t> </a:t>
            </a:r>
            <a:r>
              <a:rPr lang="en-US" baseline="0" dirty="0" err="1" smtClean="0"/>
              <a:t>culturas</a:t>
            </a:r>
            <a:r>
              <a:rPr lang="en-US" baseline="0" dirty="0" smtClean="0"/>
              <a:t> (lo </a:t>
            </a:r>
            <a:r>
              <a:rPr lang="en-US" baseline="0" dirty="0" err="1" smtClean="0"/>
              <a:t>que</a:t>
            </a:r>
            <a:r>
              <a:rPr lang="en-US" baseline="0" dirty="0" smtClean="0"/>
              <a:t> produce la </a:t>
            </a:r>
            <a:r>
              <a:rPr lang="en-US" baseline="0" dirty="0" err="1" smtClean="0"/>
              <a:t>relación</a:t>
            </a:r>
            <a:r>
              <a:rPr lang="en-US" baseline="0" dirty="0" smtClean="0"/>
              <a:t> entre los </a:t>
            </a:r>
            <a:r>
              <a:rPr lang="en-US" baseline="0" dirty="0" err="1" smtClean="0"/>
              <a:t>seres</a:t>
            </a:r>
            <a:r>
              <a:rPr lang="en-US" baseline="0" dirty="0" smtClean="0"/>
              <a:t> </a:t>
            </a:r>
            <a:r>
              <a:rPr lang="en-US" baseline="0" dirty="0" err="1" smtClean="0"/>
              <a:t>humanos</a:t>
            </a:r>
            <a:r>
              <a:rPr lang="en-US" baseline="0" dirty="0" smtClean="0"/>
              <a:t> en </a:t>
            </a:r>
            <a:r>
              <a:rPr lang="en-US" baseline="0" dirty="0" err="1" smtClean="0"/>
              <a:t>su</a:t>
            </a:r>
            <a:r>
              <a:rPr lang="en-US" baseline="0" dirty="0" smtClean="0"/>
              <a:t> </a:t>
            </a:r>
            <a:r>
              <a:rPr lang="en-US" baseline="0" dirty="0" err="1" smtClean="0"/>
              <a:t>vida</a:t>
            </a:r>
            <a:r>
              <a:rPr lang="en-US" baseline="0" dirty="0" smtClean="0"/>
              <a:t> en </a:t>
            </a:r>
            <a:r>
              <a:rPr lang="en-US" baseline="0" dirty="0" err="1" smtClean="0"/>
              <a:t>comunidad</a:t>
            </a:r>
            <a:r>
              <a:rPr lang="en-US" baseline="0" dirty="0" smtClean="0"/>
              <a:t>), </a:t>
            </a:r>
            <a:r>
              <a:rPr lang="en-US" baseline="0" dirty="0" err="1" smtClean="0"/>
              <a:t>las</a:t>
            </a:r>
            <a:r>
              <a:rPr lang="en-US" baseline="0" dirty="0" smtClean="0"/>
              <a:t> </a:t>
            </a:r>
            <a:r>
              <a:rPr lang="en-US" baseline="0" dirty="0" err="1" smtClean="0"/>
              <a:t>naciones</a:t>
            </a:r>
            <a:r>
              <a:rPr lang="en-US" baseline="0" dirty="0" smtClean="0"/>
              <a:t> y la </a:t>
            </a:r>
            <a:r>
              <a:rPr lang="en-US" baseline="0" dirty="0" err="1" smtClean="0"/>
              <a:t>historia</a:t>
            </a:r>
            <a:r>
              <a:rPr lang="en-US" baseline="0" dirty="0" smtClean="0"/>
              <a:t>.</a:t>
            </a:r>
          </a:p>
          <a:p>
            <a:r>
              <a:rPr lang="en-US" baseline="0" dirty="0" smtClean="0"/>
              <a:t>La </a:t>
            </a:r>
            <a:r>
              <a:rPr lang="en-US" baseline="0" dirty="0" err="1" smtClean="0"/>
              <a:t>cosmovisión</a:t>
            </a:r>
            <a:r>
              <a:rPr lang="en-US" baseline="0" dirty="0" smtClean="0"/>
              <a:t> </a:t>
            </a:r>
            <a:r>
              <a:rPr lang="en-US" baseline="0" dirty="0" err="1" smtClean="0"/>
              <a:t>bíblica</a:t>
            </a:r>
            <a:r>
              <a:rPr lang="en-US" baseline="0" dirty="0" smtClean="0"/>
              <a:t> (</a:t>
            </a:r>
            <a:r>
              <a:rPr lang="en-US" baseline="0" dirty="0" err="1" smtClean="0"/>
              <a:t>existe</a:t>
            </a:r>
            <a:r>
              <a:rPr lang="en-US" baseline="0" dirty="0" smtClean="0"/>
              <a:t> </a:t>
            </a:r>
            <a:r>
              <a:rPr lang="en-US" baseline="0" dirty="0" err="1" smtClean="0"/>
              <a:t>una</a:t>
            </a:r>
            <a:r>
              <a:rPr lang="en-US" baseline="0" dirty="0" smtClean="0"/>
              <a:t> sola </a:t>
            </a:r>
            <a:r>
              <a:rPr lang="en-US" baseline="0" dirty="0" err="1" smtClean="0"/>
              <a:t>cosmovisión</a:t>
            </a:r>
            <a:r>
              <a:rPr lang="en-US" baseline="0" dirty="0" smtClean="0"/>
              <a:t> </a:t>
            </a:r>
            <a:r>
              <a:rPr lang="en-US" baseline="0" dirty="0" err="1" smtClean="0"/>
              <a:t>cristiana</a:t>
            </a:r>
            <a:r>
              <a:rPr lang="en-US" baseline="0" dirty="0" smtClean="0"/>
              <a:t>?) </a:t>
            </a:r>
            <a:r>
              <a:rPr lang="en-US" baseline="0" dirty="0" err="1" smtClean="0"/>
              <a:t>provee</a:t>
            </a:r>
            <a:r>
              <a:rPr lang="en-US" baseline="0" dirty="0" smtClean="0"/>
              <a:t> </a:t>
            </a:r>
            <a:r>
              <a:rPr lang="en-US" baseline="0" dirty="0" err="1" smtClean="0"/>
              <a:t>sustento</a:t>
            </a:r>
            <a:r>
              <a:rPr lang="en-US" baseline="0" dirty="0" smtClean="0"/>
              <a:t> y </a:t>
            </a:r>
            <a:r>
              <a:rPr lang="en-US" baseline="0" dirty="0" err="1" smtClean="0"/>
              <a:t>sutrato</a:t>
            </a:r>
            <a:r>
              <a:rPr lang="en-US" baseline="0" dirty="0" smtClean="0"/>
              <a:t> </a:t>
            </a:r>
            <a:r>
              <a:rPr lang="en-US" baseline="0" dirty="0" err="1" smtClean="0"/>
              <a:t>para</a:t>
            </a:r>
            <a:r>
              <a:rPr lang="en-US" baseline="0" dirty="0" smtClean="0"/>
              <a:t> </a:t>
            </a:r>
            <a:r>
              <a:rPr lang="en-US" baseline="0" dirty="0" err="1" smtClean="0"/>
              <a:t>nuestro</a:t>
            </a:r>
            <a:r>
              <a:rPr lang="en-US" baseline="0" dirty="0" smtClean="0"/>
              <a:t> </a:t>
            </a:r>
            <a:r>
              <a:rPr lang="en-US" baseline="0" dirty="0" err="1" smtClean="0"/>
              <a:t>comportamiento</a:t>
            </a:r>
            <a:r>
              <a:rPr lang="en-US" baseline="0" dirty="0" smtClean="0"/>
              <a:t> (no </a:t>
            </a:r>
            <a:r>
              <a:rPr lang="en-US" baseline="0" dirty="0" err="1" smtClean="0"/>
              <a:t>mentimos</a:t>
            </a:r>
            <a:r>
              <a:rPr lang="en-US" baseline="0" dirty="0" smtClean="0"/>
              <a:t> </a:t>
            </a:r>
            <a:r>
              <a:rPr lang="en-US" baseline="0" dirty="0" err="1" smtClean="0"/>
              <a:t>por</a:t>
            </a:r>
            <a:r>
              <a:rPr lang="en-US" baseline="0" dirty="0" smtClean="0"/>
              <a:t> </a:t>
            </a:r>
            <a:r>
              <a:rPr lang="en-US" baseline="0" dirty="0" err="1" smtClean="0"/>
              <a:t>temor</a:t>
            </a:r>
            <a:r>
              <a:rPr lang="en-US" baseline="0" dirty="0" smtClean="0"/>
              <a:t> o </a:t>
            </a:r>
            <a:r>
              <a:rPr lang="en-US" baseline="0" dirty="0" err="1" smtClean="0"/>
              <a:t>por</a:t>
            </a:r>
            <a:r>
              <a:rPr lang="en-US" baseline="0" dirty="0" smtClean="0"/>
              <a:t> </a:t>
            </a:r>
            <a:r>
              <a:rPr lang="en-US" baseline="0" dirty="0" err="1" smtClean="0"/>
              <a:t>amor</a:t>
            </a:r>
            <a:r>
              <a:rPr lang="en-US" baseline="0" dirty="0" smtClean="0"/>
              <a:t>), </a:t>
            </a:r>
            <a:r>
              <a:rPr lang="en-US" baseline="0" dirty="0" err="1" smtClean="0"/>
              <a:t>dependiendo</a:t>
            </a:r>
            <a:r>
              <a:rPr lang="en-US" baseline="0" dirty="0" smtClean="0"/>
              <a:t> de </a:t>
            </a:r>
            <a:r>
              <a:rPr lang="en-US" baseline="0" dirty="0" err="1" smtClean="0"/>
              <a:t>nuestra</a:t>
            </a:r>
            <a:r>
              <a:rPr lang="en-US" baseline="0" dirty="0" smtClean="0"/>
              <a:t> </a:t>
            </a:r>
            <a:r>
              <a:rPr lang="en-US" baseline="0" dirty="0" err="1" smtClean="0"/>
              <a:t>cosmovisión</a:t>
            </a:r>
            <a:r>
              <a:rPr lang="en-US" baseline="0" dirty="0" smtClean="0"/>
              <a:t> de </a:t>
            </a:r>
            <a:r>
              <a:rPr lang="en-US" baseline="0" dirty="0" err="1" smtClean="0"/>
              <a:t>quien</a:t>
            </a:r>
            <a:r>
              <a:rPr lang="en-US" baseline="0" dirty="0" smtClean="0"/>
              <a:t> </a:t>
            </a:r>
            <a:r>
              <a:rPr lang="en-US" baseline="0" dirty="0" err="1" smtClean="0"/>
              <a:t>es</a:t>
            </a:r>
            <a:r>
              <a:rPr lang="en-US" baseline="0" dirty="0" smtClean="0"/>
              <a:t> Dios.</a:t>
            </a:r>
          </a:p>
          <a:p>
            <a:r>
              <a:rPr lang="en-US" baseline="0" dirty="0" err="1" smtClean="0"/>
              <a:t>Luego</a:t>
            </a:r>
            <a:r>
              <a:rPr lang="en-US" baseline="0" dirty="0" smtClean="0"/>
              <a:t> de la </a:t>
            </a:r>
            <a:r>
              <a:rPr lang="en-US" baseline="0" dirty="0" err="1" smtClean="0"/>
              <a:t>Reforma</a:t>
            </a:r>
            <a:r>
              <a:rPr lang="en-US" baseline="0" dirty="0" smtClean="0"/>
              <a:t> el </a:t>
            </a:r>
            <a:r>
              <a:rPr lang="en-US" baseline="0" dirty="0" err="1" smtClean="0"/>
              <a:t>acceso</a:t>
            </a:r>
            <a:r>
              <a:rPr lang="en-US" baseline="0" dirty="0" smtClean="0"/>
              <a:t> a la </a:t>
            </a:r>
            <a:r>
              <a:rPr lang="en-US" baseline="0" dirty="0" err="1" smtClean="0"/>
              <a:t>Biblia</a:t>
            </a:r>
            <a:r>
              <a:rPr lang="en-US" baseline="0" dirty="0" smtClean="0"/>
              <a:t>, a la </a:t>
            </a:r>
            <a:r>
              <a:rPr lang="en-US" baseline="0" dirty="0" err="1" smtClean="0"/>
              <a:t>cosmovisión</a:t>
            </a:r>
            <a:r>
              <a:rPr lang="en-US" baseline="0" dirty="0" smtClean="0"/>
              <a:t> </a:t>
            </a:r>
            <a:r>
              <a:rPr lang="en-US" baseline="0" dirty="0" err="1" smtClean="0"/>
              <a:t>que</a:t>
            </a:r>
            <a:r>
              <a:rPr lang="en-US" baseline="0" dirty="0" smtClean="0"/>
              <a:t> </a:t>
            </a:r>
            <a:r>
              <a:rPr lang="en-US" baseline="0" dirty="0" err="1" smtClean="0"/>
              <a:t>plantea</a:t>
            </a:r>
            <a:r>
              <a:rPr lang="en-US" baseline="0" dirty="0" smtClean="0"/>
              <a:t> la </a:t>
            </a:r>
            <a:r>
              <a:rPr lang="en-US" baseline="0" dirty="0" err="1" smtClean="0"/>
              <a:t>Palabra</a:t>
            </a:r>
            <a:r>
              <a:rPr lang="en-US" baseline="0" dirty="0" smtClean="0"/>
              <a:t>, a </a:t>
            </a:r>
            <a:r>
              <a:rPr lang="en-US" baseline="0" dirty="0" err="1" smtClean="0"/>
              <a:t>conocer</a:t>
            </a:r>
            <a:r>
              <a:rPr lang="en-US" baseline="0" dirty="0" smtClean="0"/>
              <a:t> la </a:t>
            </a:r>
            <a:r>
              <a:rPr lang="en-US" baseline="0" dirty="0" err="1" smtClean="0"/>
              <a:t>perspectiva</a:t>
            </a:r>
            <a:r>
              <a:rPr lang="en-US" baseline="0" dirty="0" smtClean="0"/>
              <a:t> </a:t>
            </a:r>
            <a:r>
              <a:rPr lang="en-US" baseline="0" dirty="0" err="1" smtClean="0"/>
              <a:t>que</a:t>
            </a:r>
            <a:r>
              <a:rPr lang="en-US" baseline="0" dirty="0" smtClean="0"/>
              <a:t> Dios </a:t>
            </a:r>
            <a:r>
              <a:rPr lang="en-US" baseline="0" dirty="0" err="1" smtClean="0"/>
              <a:t>tiene</a:t>
            </a:r>
            <a:r>
              <a:rPr lang="en-US" baseline="0" dirty="0" smtClean="0"/>
              <a:t> del </a:t>
            </a:r>
            <a:r>
              <a:rPr lang="en-US" baseline="0" dirty="0" err="1" smtClean="0"/>
              <a:t>universo</a:t>
            </a:r>
            <a:r>
              <a:rPr lang="en-US" baseline="0" dirty="0" smtClean="0"/>
              <a:t>, de </a:t>
            </a:r>
            <a:r>
              <a:rPr lang="en-US" baseline="0" dirty="0" err="1" smtClean="0"/>
              <a:t>tiempo</a:t>
            </a:r>
            <a:r>
              <a:rPr lang="en-US" baseline="0" dirty="0" smtClean="0"/>
              <a:t> y del hombre, </a:t>
            </a:r>
            <a:r>
              <a:rPr lang="en-US" baseline="0" dirty="0" err="1" smtClean="0"/>
              <a:t>cambió</a:t>
            </a:r>
            <a:r>
              <a:rPr lang="en-US" baseline="0" dirty="0" smtClean="0"/>
              <a:t> </a:t>
            </a:r>
            <a:r>
              <a:rPr lang="en-US" baseline="0" dirty="0" err="1" smtClean="0"/>
              <a:t>incluso</a:t>
            </a:r>
            <a:r>
              <a:rPr lang="en-US" baseline="0" dirty="0" smtClean="0"/>
              <a:t> en la </a:t>
            </a:r>
            <a:r>
              <a:rPr lang="en-US" baseline="0" dirty="0" err="1" smtClean="0"/>
              <a:t>etica</a:t>
            </a:r>
            <a:r>
              <a:rPr lang="en-US" baseline="0" dirty="0" smtClean="0"/>
              <a:t> del </a:t>
            </a:r>
            <a:r>
              <a:rPr lang="en-US" baseline="0" dirty="0" err="1" smtClean="0"/>
              <a:t>trabajo</a:t>
            </a:r>
            <a:r>
              <a:rPr lang="en-US" baseline="0" dirty="0" smtClean="0"/>
              <a:t> (</a:t>
            </a:r>
            <a:r>
              <a:rPr lang="en-US" baseline="0" dirty="0" err="1" smtClean="0"/>
              <a:t>Troelch</a:t>
            </a:r>
            <a:r>
              <a:rPr lang="en-US" baseline="0" dirty="0" smtClean="0"/>
              <a:t>).</a:t>
            </a:r>
          </a:p>
          <a:p>
            <a:r>
              <a:rPr lang="en-US" baseline="0" dirty="0" smtClean="0"/>
              <a:t>Para el </a:t>
            </a:r>
            <a:r>
              <a:rPr lang="en-US" baseline="0" dirty="0" err="1" smtClean="0"/>
              <a:t>cristiano</a:t>
            </a:r>
            <a:r>
              <a:rPr lang="en-US" baseline="0" dirty="0" smtClean="0"/>
              <a:t> la </a:t>
            </a:r>
            <a:r>
              <a:rPr lang="en-US" baseline="0" dirty="0" err="1" smtClean="0"/>
              <a:t>verdad</a:t>
            </a:r>
            <a:r>
              <a:rPr lang="en-US" baseline="0" dirty="0" smtClean="0"/>
              <a:t> </a:t>
            </a:r>
            <a:r>
              <a:rPr lang="en-US" baseline="0" dirty="0" err="1" smtClean="0"/>
              <a:t>viene</a:t>
            </a:r>
            <a:r>
              <a:rPr lang="en-US" baseline="0" dirty="0" smtClean="0"/>
              <a:t> de Dios </a:t>
            </a:r>
            <a:r>
              <a:rPr lang="en-US" baseline="0" dirty="0" err="1" smtClean="0"/>
              <a:t>mismo</a:t>
            </a:r>
            <a:r>
              <a:rPr lang="en-US" baseline="0" dirty="0" smtClean="0"/>
              <a:t>. Para el </a:t>
            </a:r>
            <a:r>
              <a:rPr lang="en-US" baseline="0" dirty="0" err="1" smtClean="0"/>
              <a:t>secularmoso</a:t>
            </a:r>
            <a:r>
              <a:rPr lang="en-US" baseline="0" dirty="0" smtClean="0"/>
              <a:t> la </a:t>
            </a:r>
            <a:r>
              <a:rPr lang="en-US" baseline="0" dirty="0" err="1" smtClean="0"/>
              <a:t>verdad</a:t>
            </a:r>
            <a:r>
              <a:rPr lang="en-US" baseline="0" dirty="0" smtClean="0"/>
              <a:t> </a:t>
            </a:r>
            <a:r>
              <a:rPr lang="en-US" baseline="0" dirty="0" err="1" smtClean="0"/>
              <a:t>es</a:t>
            </a:r>
            <a:r>
              <a:rPr lang="en-US" baseline="0" dirty="0" smtClean="0"/>
              <a:t> </a:t>
            </a:r>
            <a:r>
              <a:rPr lang="en-US" baseline="0" dirty="0" err="1" smtClean="0"/>
              <a:t>todo</a:t>
            </a:r>
            <a:r>
              <a:rPr lang="en-US" baseline="0" dirty="0" smtClean="0"/>
              <a:t> lo </a:t>
            </a:r>
            <a:r>
              <a:rPr lang="en-US" baseline="0" dirty="0" err="1" smtClean="0"/>
              <a:t>que</a:t>
            </a:r>
            <a:r>
              <a:rPr lang="en-US" baseline="0" dirty="0" smtClean="0"/>
              <a:t> los </a:t>
            </a:r>
            <a:r>
              <a:rPr lang="en-US" baseline="0" dirty="0" err="1" smtClean="0"/>
              <a:t>sentidos</a:t>
            </a:r>
            <a:r>
              <a:rPr lang="en-US" baseline="0" dirty="0" smtClean="0"/>
              <a:t> </a:t>
            </a:r>
            <a:r>
              <a:rPr lang="en-US" baseline="0" dirty="0" err="1" smtClean="0"/>
              <a:t>pueden</a:t>
            </a:r>
            <a:r>
              <a:rPr lang="en-US" baseline="0" dirty="0" smtClean="0"/>
              <a:t> </a:t>
            </a:r>
            <a:r>
              <a:rPr lang="en-US" baseline="0" dirty="0" err="1" smtClean="0"/>
              <a:t>percibir</a:t>
            </a:r>
            <a:r>
              <a:rPr lang="en-US" baseline="0" dirty="0" smtClean="0"/>
              <a:t>. </a:t>
            </a:r>
            <a:r>
              <a:rPr lang="en-US" baseline="0" dirty="0" err="1" smtClean="0"/>
              <a:t>Pero</a:t>
            </a:r>
            <a:r>
              <a:rPr lang="en-US" baseline="0" dirty="0" smtClean="0"/>
              <a:t> </a:t>
            </a:r>
            <a:r>
              <a:rPr lang="en-US" baseline="0" dirty="0" err="1" smtClean="0"/>
              <a:t>eso</a:t>
            </a:r>
            <a:r>
              <a:rPr lang="en-US" baseline="0" dirty="0" smtClean="0"/>
              <a:t> </a:t>
            </a:r>
            <a:r>
              <a:rPr lang="en-US" baseline="0" dirty="0" err="1" smtClean="0"/>
              <a:t>hace</a:t>
            </a:r>
            <a:r>
              <a:rPr lang="en-US" baseline="0" dirty="0" smtClean="0"/>
              <a:t> </a:t>
            </a:r>
            <a:r>
              <a:rPr lang="en-US" baseline="0" dirty="0" err="1" smtClean="0"/>
              <a:t>entonces</a:t>
            </a:r>
            <a:r>
              <a:rPr lang="en-US" baseline="0" dirty="0" smtClean="0"/>
              <a:t> </a:t>
            </a:r>
            <a:r>
              <a:rPr lang="en-US" baseline="0" dirty="0" err="1" smtClean="0"/>
              <a:t>que</a:t>
            </a:r>
            <a:r>
              <a:rPr lang="en-US" baseline="0" dirty="0" smtClean="0"/>
              <a:t> los </a:t>
            </a:r>
            <a:r>
              <a:rPr lang="en-US" baseline="0" dirty="0" err="1" smtClean="0"/>
              <a:t>valores</a:t>
            </a:r>
            <a:r>
              <a:rPr lang="en-US" baseline="0" dirty="0" smtClean="0"/>
              <a:t> o moral sea </a:t>
            </a:r>
            <a:r>
              <a:rPr lang="en-US" baseline="0" dirty="0" err="1" smtClean="0"/>
              <a:t>realtiva</a:t>
            </a:r>
            <a:r>
              <a:rPr lang="en-US" baseline="0" dirty="0" smtClean="0"/>
              <a:t>. </a:t>
            </a:r>
            <a:r>
              <a:rPr lang="es-ES" baseline="0" dirty="0" smtClean="0"/>
              <a:t>L</a:t>
            </a:r>
            <a:r>
              <a:rPr lang="en-US" baseline="0" dirty="0" err="1" smtClean="0"/>
              <a:t>os</a:t>
            </a:r>
            <a:r>
              <a:rPr lang="en-US" baseline="0" dirty="0" smtClean="0"/>
              <a:t> </a:t>
            </a:r>
            <a:r>
              <a:rPr lang="en-US" baseline="0" dirty="0" err="1" smtClean="0"/>
              <a:t>valores</a:t>
            </a:r>
            <a:r>
              <a:rPr lang="en-US" baseline="0" dirty="0" smtClean="0"/>
              <a:t> </a:t>
            </a:r>
            <a:r>
              <a:rPr lang="en-US" baseline="0" dirty="0" err="1" smtClean="0"/>
              <a:t>surgen</a:t>
            </a:r>
            <a:r>
              <a:rPr lang="en-US" baseline="0" dirty="0" smtClean="0"/>
              <a:t> del </a:t>
            </a:r>
            <a:r>
              <a:rPr lang="en-US" baseline="0" dirty="0" err="1" smtClean="0"/>
              <a:t>consenso</a:t>
            </a:r>
            <a:r>
              <a:rPr lang="en-US" baseline="0" dirty="0" smtClean="0"/>
              <a:t> social. “Lo </a:t>
            </a:r>
            <a:r>
              <a:rPr lang="en-US" baseline="0" dirty="0" err="1" smtClean="0"/>
              <a:t>que</a:t>
            </a:r>
            <a:r>
              <a:rPr lang="en-US" baseline="0" dirty="0" smtClean="0"/>
              <a:t> </a:t>
            </a:r>
            <a:r>
              <a:rPr lang="en-US" baseline="0" dirty="0" err="1" smtClean="0"/>
              <a:t>es</a:t>
            </a:r>
            <a:r>
              <a:rPr lang="en-US" baseline="0" dirty="0" smtClean="0"/>
              <a:t> </a:t>
            </a:r>
            <a:r>
              <a:rPr lang="en-US" baseline="0" dirty="0" err="1" smtClean="0"/>
              <a:t>bueno</a:t>
            </a:r>
            <a:r>
              <a:rPr lang="en-US" baseline="0" dirty="0" smtClean="0"/>
              <a:t> </a:t>
            </a:r>
            <a:r>
              <a:rPr lang="en-US" baseline="0" dirty="0" err="1" smtClean="0"/>
              <a:t>para</a:t>
            </a:r>
            <a:r>
              <a:rPr lang="en-US" baseline="0" dirty="0" smtClean="0"/>
              <a:t> </a:t>
            </a:r>
            <a:r>
              <a:rPr lang="en-US" baseline="0" dirty="0" err="1" smtClean="0"/>
              <a:t>esta</a:t>
            </a:r>
            <a:r>
              <a:rPr lang="en-US" baseline="0" dirty="0" smtClean="0"/>
              <a:t> </a:t>
            </a:r>
            <a:r>
              <a:rPr lang="en-US" baseline="0" dirty="0" err="1" smtClean="0"/>
              <a:t>sociedad</a:t>
            </a:r>
            <a:r>
              <a:rPr lang="en-US" baseline="0" dirty="0" smtClean="0"/>
              <a:t>” (</a:t>
            </a:r>
            <a:r>
              <a:rPr lang="en-US" baseline="0" dirty="0" err="1" smtClean="0"/>
              <a:t>librtad</a:t>
            </a:r>
            <a:r>
              <a:rPr lang="en-US" baseline="0" dirty="0" smtClean="0"/>
              <a:t> </a:t>
            </a:r>
            <a:r>
              <a:rPr lang="en-US" baseline="0" dirty="0" err="1" smtClean="0"/>
              <a:t>puede</a:t>
            </a:r>
            <a:r>
              <a:rPr lang="en-US" baseline="0" dirty="0" smtClean="0"/>
              <a:t> </a:t>
            </a:r>
            <a:r>
              <a:rPr lang="en-US" baseline="0" dirty="0" err="1" smtClean="0"/>
              <a:t>ser</a:t>
            </a:r>
            <a:r>
              <a:rPr lang="en-US" baseline="0" dirty="0" smtClean="0"/>
              <a:t> un mayor valor </a:t>
            </a:r>
            <a:r>
              <a:rPr lang="en-US" baseline="0" dirty="0" err="1" smtClean="0"/>
              <a:t>que</a:t>
            </a:r>
            <a:r>
              <a:rPr lang="en-US" baseline="0" dirty="0" smtClean="0"/>
              <a:t> la </a:t>
            </a:r>
            <a:r>
              <a:rPr lang="en-US" baseline="0" dirty="0" err="1" smtClean="0"/>
              <a:t>responsabilidad</a:t>
            </a:r>
            <a:r>
              <a:rPr lang="en-US" baseline="0" dirty="0" smtClean="0"/>
              <a:t> (</a:t>
            </a:r>
            <a:r>
              <a:rPr lang="en-US" baseline="0" dirty="0" err="1" smtClean="0"/>
              <a:t>Obedienci</a:t>
            </a:r>
            <a:r>
              <a:rPr lang="en-US" baseline="0" dirty="0" smtClean="0"/>
              <a:t> a </a:t>
            </a:r>
            <a:r>
              <a:rPr lang="en-US" baseline="0" dirty="0" err="1" smtClean="0"/>
              <a:t>conforme</a:t>
            </a:r>
            <a:r>
              <a:rPr lang="en-US" baseline="0" dirty="0" smtClean="0"/>
              <a:t> a la </a:t>
            </a:r>
            <a:r>
              <a:rPr lang="en-US" baseline="0" dirty="0" err="1" smtClean="0"/>
              <a:t>palabra</a:t>
            </a:r>
            <a:r>
              <a:rPr lang="en-US" baseline="0" dirty="0" smtClean="0"/>
              <a:t> de Dios).</a:t>
            </a:r>
          </a:p>
          <a:p>
            <a:r>
              <a:rPr lang="es-ES" baseline="0" dirty="0" smtClean="0"/>
              <a:t>D</a:t>
            </a:r>
            <a:r>
              <a:rPr lang="en-US" baseline="0" dirty="0" smtClean="0"/>
              <a:t>e </a:t>
            </a:r>
            <a:r>
              <a:rPr lang="en-US" baseline="0" dirty="0" err="1" smtClean="0"/>
              <a:t>ahi</a:t>
            </a:r>
            <a:r>
              <a:rPr lang="en-US" baseline="0" dirty="0" smtClean="0"/>
              <a:t> </a:t>
            </a:r>
            <a:r>
              <a:rPr lang="en-US" baseline="0" dirty="0" err="1" smtClean="0"/>
              <a:t>que</a:t>
            </a:r>
            <a:r>
              <a:rPr lang="en-US" baseline="0" dirty="0" smtClean="0"/>
              <a:t> la </a:t>
            </a:r>
            <a:r>
              <a:rPr lang="en-US" baseline="0" dirty="0" err="1" smtClean="0"/>
              <a:t>cosmovisión</a:t>
            </a:r>
            <a:r>
              <a:rPr lang="en-US" baseline="0" dirty="0" smtClean="0"/>
              <a:t> </a:t>
            </a:r>
            <a:r>
              <a:rPr lang="en-US" baseline="0" dirty="0" err="1" smtClean="0"/>
              <a:t>impacta</a:t>
            </a:r>
            <a:r>
              <a:rPr lang="en-US" baseline="0" dirty="0" smtClean="0"/>
              <a:t> </a:t>
            </a:r>
            <a:r>
              <a:rPr lang="en-US" baseline="0" dirty="0" err="1" smtClean="0"/>
              <a:t>seriamente</a:t>
            </a:r>
            <a:r>
              <a:rPr lang="en-US" baseline="0" dirty="0" smtClean="0"/>
              <a:t> la </a:t>
            </a:r>
            <a:r>
              <a:rPr lang="en-US" baseline="0" dirty="0" err="1" smtClean="0"/>
              <a:t>cultura</a:t>
            </a:r>
            <a:r>
              <a:rPr lang="en-US" baseline="0" dirty="0" smtClean="0"/>
              <a:t> popular (</a:t>
            </a:r>
            <a:r>
              <a:rPr lang="en-US" baseline="0" dirty="0" err="1" smtClean="0"/>
              <a:t>como</a:t>
            </a:r>
            <a:r>
              <a:rPr lang="en-US" baseline="0" dirty="0" smtClean="0"/>
              <a:t> </a:t>
            </a:r>
            <a:r>
              <a:rPr lang="en-US" baseline="0" dirty="0" err="1" smtClean="0"/>
              <a:t>vivimos</a:t>
            </a:r>
            <a:r>
              <a:rPr lang="en-US" baseline="0" dirty="0" smtClean="0"/>
              <a:t>). </a:t>
            </a:r>
            <a:r>
              <a:rPr lang="es-ES" baseline="0" dirty="0" smtClean="0"/>
              <a:t>F</a:t>
            </a:r>
            <a:r>
              <a:rPr lang="en-US" baseline="0" dirty="0" err="1" smtClean="0"/>
              <a:t>ig</a:t>
            </a:r>
            <a:r>
              <a:rPr lang="en-US" baseline="0" dirty="0" smtClean="0"/>
              <a:t>. 41</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DFB97-8F74-F84D-9DE7-989302827D7E}" type="slidenum">
              <a:rPr lang="en-US"/>
              <a:pPr/>
              <a:t>16</a:t>
            </a:fld>
            <a:endParaRPr lang="en-US"/>
          </a:p>
        </p:txBody>
      </p:sp>
      <p:sp>
        <p:nvSpPr>
          <p:cNvPr id="200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B4B6AE9-B210-EF42-A7C4-97638FDB2638}" type="slidenum">
              <a:rPr lang="en-US"/>
              <a:pPr>
                <a:defRPr/>
              </a:pPr>
              <a:t>17</a:t>
            </a:fld>
            <a:endParaRPr lang="en-US"/>
          </a:p>
        </p:txBody>
      </p:sp>
      <p:sp>
        <p:nvSpPr>
          <p:cNvPr id="28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Entendiendo muy bien la cosmovisión bíblica</a:t>
            </a:r>
            <a:r>
              <a:rPr lang="es-ES" baseline="0" dirty="0" smtClean="0"/>
              <a:t> </a:t>
            </a:r>
            <a:r>
              <a:rPr lang="es-ES" baseline="0" dirty="0" err="1" smtClean="0"/>
              <a:t>holistica</a:t>
            </a:r>
            <a:endParaRPr lang="es-ES" baseline="0" dirty="0" smtClean="0"/>
          </a:p>
          <a:p>
            <a:r>
              <a:rPr lang="es-ES" baseline="0" dirty="0" smtClean="0"/>
              <a:t>Llevando a la vida cotidiana a todos los aspectos de la vida del mensajero y de la iglesia (partir por evangelizarnos a nosotros mismos. ¿Creemos de verdad en la vida eterna? Por que la predicamos si no estamos convencidos de que sea una realidad. El que pierda su vida por causa de mi la hallará¡¡</a:t>
            </a:r>
          </a:p>
          <a:p>
            <a:r>
              <a:rPr lang="es-ES" dirty="0" smtClean="0"/>
              <a:t>Viviendo una sola</a:t>
            </a:r>
            <a:r>
              <a:rPr lang="es-ES" baseline="0" dirty="0" smtClean="0"/>
              <a:t> realidad, no dos. Más que defender nuestras ideas, deberíamos vivirlas. Ah</a:t>
            </a:r>
            <a:r>
              <a:rPr lang="cs-CZ" baseline="0" dirty="0" err="1" smtClean="0"/>
              <a:t>í</a:t>
            </a:r>
            <a:r>
              <a:rPr lang="es-ES" baseline="0" dirty="0" smtClean="0"/>
              <a:t> está potencialidad de la Prosperidad, que quienes la predican la viven¡</a:t>
            </a:r>
          </a:p>
          <a:p>
            <a:endParaRPr lang="es-ES" baseline="0" dirty="0" smtClean="0"/>
          </a:p>
          <a:p>
            <a:r>
              <a:rPr lang="es-ES" baseline="0" dirty="0" smtClean="0"/>
              <a:t>En la vida del creyente no hay aspectos seculares y sagrados que estén separados. Un cantante fue criticado, por cantar una canción romántica siendo un pastor </a:t>
            </a:r>
            <a:r>
              <a:rPr lang="es-ES" baseline="0" dirty="0" err="1" smtClean="0"/>
              <a:t>evangelico</a:t>
            </a:r>
            <a:r>
              <a:rPr lang="es-ES" baseline="0" dirty="0" smtClean="0"/>
              <a:t>. </a:t>
            </a:r>
            <a:r>
              <a:rPr lang="es-ES" baseline="0" dirty="0" err="1" smtClean="0"/>
              <a:t>Seg</a:t>
            </a:r>
            <a:r>
              <a:rPr lang="cs-CZ" baseline="0" dirty="0" err="1" smtClean="0"/>
              <a:t>ú</a:t>
            </a:r>
            <a:r>
              <a:rPr lang="es-ES" baseline="0" dirty="0" smtClean="0"/>
              <a:t>n muchos él no puede cantar canciones del mundo. Y menos participar en el mundo (competencia) que le podría llevar a ganar dinero, pues eso no sería de Dios. Y no trabajamos en una librería secular, de donde viene nuestro sueldo para vivir? No sería una contradicción recibir ese dinero que no viene de Dios? Tampoco lo podríamos ofrendar ni diezmar.</a:t>
            </a:r>
          </a:p>
          <a:p>
            <a:r>
              <a:rPr lang="es-ES" baseline="0" dirty="0" smtClean="0"/>
              <a:t>Nuestras vidas en el mundo deberían ser entendidas en todo como un extranjero viviendo en otro lugar temporalmente. </a:t>
            </a:r>
            <a:r>
              <a:rPr lang="es-ES" baseline="0" dirty="0" err="1" smtClean="0"/>
              <a:t>Bonhoeffer</a:t>
            </a:r>
            <a:r>
              <a:rPr lang="es-ES" baseline="0" dirty="0" smtClean="0"/>
              <a:t> decía que los </a:t>
            </a:r>
            <a:r>
              <a:rPr lang="es-ES" baseline="0" dirty="0" err="1" smtClean="0"/>
              <a:t>cirstianos</a:t>
            </a:r>
            <a:r>
              <a:rPr lang="es-ES" baseline="0" dirty="0" smtClean="0"/>
              <a:t> son una colonia de la patria celestial en la tierra. Pero nosotros no vivimos en esa colonia, sino que vivimos en el mundo, y visitamos la colonia el Domingo a las 10.30 AM.</a:t>
            </a:r>
          </a:p>
          <a:p>
            <a:r>
              <a:rPr lang="es-ES" baseline="0" dirty="0" smtClean="0"/>
              <a:t>En la vida del cristiano no deben haber planos seculares y planos sagrados. El que trabaja en “el mundo” tiene un llamado de Dios, un ministerio en lo secular. </a:t>
            </a:r>
          </a:p>
          <a:p>
            <a:r>
              <a:rPr lang="es-ES" baseline="0" dirty="0" smtClean="0"/>
              <a:t>La fe, la teología, la </a:t>
            </a:r>
            <a:r>
              <a:rPr lang="es-ES" baseline="0" dirty="0" err="1" smtClean="0"/>
              <a:t>etica</a:t>
            </a:r>
            <a:r>
              <a:rPr lang="es-ES" baseline="0" dirty="0" smtClean="0"/>
              <a:t>, la </a:t>
            </a:r>
            <a:r>
              <a:rPr lang="es-ES" baseline="0" dirty="0" err="1" smtClean="0"/>
              <a:t>mision</a:t>
            </a:r>
            <a:r>
              <a:rPr lang="es-ES" baseline="0" dirty="0" smtClean="0"/>
              <a:t>, el evangelismo, la familia, el sexo, la razón, la ciencia, los negocios, la </a:t>
            </a:r>
            <a:r>
              <a:rPr lang="es-ES" baseline="0" dirty="0" err="1" smtClean="0"/>
              <a:t>politica</a:t>
            </a:r>
            <a:r>
              <a:rPr lang="es-ES" baseline="0" dirty="0" smtClean="0"/>
              <a:t>, el arte, la </a:t>
            </a:r>
            <a:r>
              <a:rPr lang="es-ES" baseline="0" dirty="0" err="1" smtClean="0"/>
              <a:t>musica</a:t>
            </a:r>
            <a:r>
              <a:rPr lang="es-ES" baseline="0" dirty="0" smtClean="0"/>
              <a:t>, para un  cristiano, deberían estar en el mismo plano. Eso nos lleva a ser cristianos a tiempo completo. Es así como el Evangelio comienza a penetrar en la raíz misma de la mente del cristiano (cambien su manera de pensar para que cambie su manera de vivir). Y recordar que nuestros pensamientos se anidan en nuestro corazón. Y si allí habita el Espíritu de Dios, pensaremos en todo como Dios y viviremos en todo para Dios. </a:t>
            </a:r>
          </a:p>
          <a:p>
            <a:r>
              <a:rPr lang="es-ES" baseline="0" dirty="0" smtClean="0"/>
              <a:t>La pregunta es si nuestra cosmovisión cristiana está impactando al mundo, o si el mundo está impactando nuestra cosmovisión. </a:t>
            </a:r>
          </a:p>
        </p:txBody>
      </p:sp>
      <p:sp>
        <p:nvSpPr>
          <p:cNvPr id="4" name="Marcador de número de diapositiva 3"/>
          <p:cNvSpPr>
            <a:spLocks noGrp="1"/>
          </p:cNvSpPr>
          <p:nvPr>
            <p:ph type="sldNum" sz="quarter" idx="10"/>
          </p:nvPr>
        </p:nvSpPr>
        <p:spPr/>
        <p:txBody>
          <a:bodyPr/>
          <a:lstStyle/>
          <a:p>
            <a:fld id="{045A73B5-5CE4-B34A-986E-0375698D420F}" type="slidenum">
              <a:rPr lang="es-ES" smtClean="0"/>
              <a:t>18</a:t>
            </a:fld>
            <a:endParaRPr lang="es-ES"/>
          </a:p>
        </p:txBody>
      </p:sp>
    </p:spTree>
    <p:extLst>
      <p:ext uri="{BB962C8B-B14F-4D97-AF65-F5344CB8AC3E}">
        <p14:creationId xmlns:p14="http://schemas.microsoft.com/office/powerpoint/2010/main" val="4227484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E84F28-B432-1945-9F57-3EF324B80DB1}" type="slidenum">
              <a:rPr lang="en-US"/>
              <a:pPr/>
              <a:t>19</a:t>
            </a:fld>
            <a:endParaRPr lang="en-US"/>
          </a:p>
        </p:txBody>
      </p:sp>
      <p:sp>
        <p:nvSpPr>
          <p:cNvPr id="39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9939" name="Rectangle 3"/>
          <p:cNvSpPr>
            <a:spLocks noGrp="1" noChangeArrowheads="1"/>
          </p:cNvSpPr>
          <p:nvPr>
            <p:ph type="body" idx="1"/>
          </p:nvPr>
        </p:nvSpPr>
        <p:spPr/>
        <p:txBody>
          <a:bodyPr/>
          <a:lstStyle/>
          <a:p>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966B4F-FEC3-394E-8BB1-6A001077E780}" type="slidenum">
              <a:rPr lang="en-US"/>
              <a:pPr/>
              <a:t>20</a:t>
            </a:fld>
            <a:endParaRPr lang="en-US"/>
          </a:p>
        </p:txBody>
      </p:sp>
      <p:sp>
        <p:nvSpPr>
          <p:cNvPr id="430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p:txBody>
          <a:bodyPr/>
          <a:lstStyle/>
          <a:p>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45A73B5-5CE4-B34A-986E-0375698D420F}" type="slidenum">
              <a:rPr lang="es-ES" smtClean="0"/>
              <a:t>24</a:t>
            </a:fld>
            <a:endParaRPr lang="es-ES"/>
          </a:p>
        </p:txBody>
      </p:sp>
    </p:spTree>
    <p:extLst>
      <p:ext uri="{BB962C8B-B14F-4D97-AF65-F5344CB8AC3E}">
        <p14:creationId xmlns:p14="http://schemas.microsoft.com/office/powerpoint/2010/main" val="3154077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45A73B5-5CE4-B34A-986E-0375698D420F}" type="slidenum">
              <a:rPr lang="es-ES" smtClean="0"/>
              <a:t>25</a:t>
            </a:fld>
            <a:endParaRPr lang="es-ES"/>
          </a:p>
        </p:txBody>
      </p:sp>
    </p:spTree>
    <p:extLst>
      <p:ext uri="{BB962C8B-B14F-4D97-AF65-F5344CB8AC3E}">
        <p14:creationId xmlns:p14="http://schemas.microsoft.com/office/powerpoint/2010/main" val="3154077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45A73B5-5CE4-B34A-986E-0375698D420F}" type="slidenum">
              <a:rPr lang="es-ES" smtClean="0"/>
              <a:t>26</a:t>
            </a:fld>
            <a:endParaRPr lang="es-ES"/>
          </a:p>
        </p:txBody>
      </p:sp>
    </p:spTree>
    <p:extLst>
      <p:ext uri="{BB962C8B-B14F-4D97-AF65-F5344CB8AC3E}">
        <p14:creationId xmlns:p14="http://schemas.microsoft.com/office/powerpoint/2010/main" val="3154077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AA2C6-78FF-CD40-9B9D-13F2D8164529}" type="slidenum">
              <a:rPr lang="en-US"/>
              <a:pPr/>
              <a:t>27</a:t>
            </a:fld>
            <a:endParaRPr lang="en-US"/>
          </a:p>
        </p:txBody>
      </p:sp>
      <p:sp>
        <p:nvSpPr>
          <p:cNvPr id="2867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867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C13E65-1C85-DE46-9FBD-2E65EF8F8386}" type="slidenum">
              <a:rPr lang="en-US"/>
              <a:pPr/>
              <a:t>28</a:t>
            </a:fld>
            <a:endParaRPr lang="en-US"/>
          </a:p>
        </p:txBody>
      </p:sp>
      <p:sp>
        <p:nvSpPr>
          <p:cNvPr id="41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987" name="Rectangle 3"/>
          <p:cNvSpPr>
            <a:spLocks noGrp="1" noChangeArrowheads="1"/>
          </p:cNvSpPr>
          <p:nvPr>
            <p:ph type="body" idx="1"/>
          </p:nvPr>
        </p:nvSpPr>
        <p:spPr/>
        <p:txBody>
          <a:bodyPr/>
          <a:lstStyle/>
          <a:p>
            <a:r>
              <a:rPr lang="es-ES" dirty="0" smtClean="0"/>
              <a:t>RELAATIVISMO</a:t>
            </a:r>
            <a:r>
              <a:rPr lang="es-ES" baseline="0" dirty="0" smtClean="0"/>
              <a:t> CULTURAL Y ABSOLUTISMO BIBLICO, CON LECTURAS DEL YO Y DEL OTRO</a:t>
            </a:r>
            <a:endParaRPr lang="es-E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AF810F-3334-2E47-B6C0-19243F8FCAB4}" type="slidenum">
              <a:rPr lang="en-US"/>
              <a:pPr>
                <a:defRPr/>
              </a:pPr>
              <a:t>30</a:t>
            </a:fld>
            <a:endParaRPr lang="en-US"/>
          </a:p>
        </p:txBody>
      </p:sp>
      <p:sp>
        <p:nvSpPr>
          <p:cNvPr id="9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18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465FD6-FFBB-2A41-9024-F1A5686D2C3D}" type="slidenum">
              <a:rPr lang="en-US"/>
              <a:pPr>
                <a:defRPr/>
              </a:pPr>
              <a:t>31</a:t>
            </a:fld>
            <a:endParaRPr lang="en-US"/>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421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8130"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Existe uma grande necessidade mundial: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50% do mundo são analfabetos.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Alfabetizados lêem pouco: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Só 15% dos cristãos professos leram o NT.</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Escutamos 65% diariamente</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El 70% del mundo necesita recibir el mensaje del evangelio en forma oral para entenderlo realmente, pero tendemos a ministrar con un enfoque alfabetizado.</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Hay 2.252 grupos idiomáticos que no tienen un solo versículo de la Biblia, y nadie está trabajando en ellos.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Dice El Dr. Jim Slack discurso es un camino de dos vías. Están involucrados tanto la presentación del mensaje del Evangelio por parte del predicador así como el entendimiento del mensaje por parte de quien escucha. Las diferencias dramáticas en los niveles de alfabetización entre el presentador y quien escucha pueden ser barreras fundamentales para un discurso efectivo.</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Los comunicadores orales de este mundo están atrapados por este problema – analfabetos, analfabetos funcionales, y semi alfabetos – y los líderes de iglesias que les predican y les ministran.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2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6082"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2400">
                <a:latin typeface="Lucida Grande" charset="0"/>
                <a:cs typeface="Lucida Grande" charset="0"/>
                <a:sym typeface="Lucida Grande" charset="0"/>
              </a:rPr>
              <a:t>La Biblia fue oral antes que fuera escrita y fue preservada de esa forma durante muchos años. En la época de Jesús se piensa que no más del 5% eran alfabetizados.</a:t>
            </a:r>
          </a:p>
          <a:p>
            <a:endParaRPr lang="en-US" sz="2400">
              <a:latin typeface="Lucida Grande" charset="0"/>
              <a:cs typeface="Lucida Grande" charset="0"/>
              <a:sym typeface="Lucida Grande" charset="0"/>
            </a:endParaRPr>
          </a:p>
          <a:p>
            <a:r>
              <a:rPr lang="en-US" sz="2400">
                <a:latin typeface="Lucida Grande" charset="0"/>
                <a:cs typeface="Lucida Grande" charset="0"/>
                <a:sym typeface="Lucida Grande" charset="0"/>
              </a:rPr>
              <a:t>La palabra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escuchar</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se usa 352 veces en la Biblia, pero la palabra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leer</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como imperativo o verbo en tiempo pasado, se usa solamente 77 veces. </a:t>
            </a:r>
          </a:p>
          <a:p>
            <a:endParaRPr lang="en-US" sz="2400">
              <a:latin typeface="Lucida Grande" charset="0"/>
              <a:cs typeface="Lucida Grande" charset="0"/>
              <a:sym typeface="Lucida Grande" charset="0"/>
            </a:endParaRPr>
          </a:p>
          <a:p>
            <a:r>
              <a:rPr lang="en-US" sz="2400">
                <a:latin typeface="Lucida Grande" charset="0"/>
                <a:cs typeface="Lucida Grande" charset="0"/>
                <a:sym typeface="Lucida Grande" charset="0"/>
              </a:rPr>
              <a:t>Los misioneros pioneros en estos pueblos orales están volviendo a los métodos de comunicación de las Escrituras que existían antes de la invención de la imprenta. En esos tiempos, las personas recordaban tal vez 50-60 historias que escuchaban mientras las Escrituras eran leídas de rollos manuscritos. Dado que la mayoría de las personas no podían leer, los vitrales les recordaban los fundamentos principales de la fe. A partir de esta comprensión, tomaban sus decisiones de seguir a Cristo.</a:t>
            </a:r>
          </a:p>
          <a:p>
            <a:endParaRPr lang="en-US" sz="2200">
              <a:latin typeface="Lucida Grande" charset="0"/>
              <a:cs typeface="Lucida Grande" charset="0"/>
              <a:sym typeface="Lucida Grande"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171450" indent="-171450">
              <a:spcBef>
                <a:spcPts val="200"/>
              </a:spcBef>
            </a:pPr>
            <a:r>
              <a:rPr lang="en-US" sz="2400">
                <a:latin typeface="Lucida Grande" charset="0"/>
                <a:cs typeface="Lucida Grande" charset="0"/>
                <a:sym typeface="Lucida Grande" charset="0"/>
              </a:rPr>
              <a:t>Comunicação oral: Estudo que envolve a análise das normas que regem as várias trocas verbais em diferentes contextos e grupos sociais.</a:t>
            </a:r>
          </a:p>
          <a:p>
            <a:pPr marL="171450" indent="-171450">
              <a:spcBef>
                <a:spcPts val="200"/>
              </a:spcBef>
            </a:pP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A tradição de contar histórias tem como objetivo manter a capacidade de: saber falar, ouvir e saber fazer, que se são as bases das relações entre as pessoas da comunidade com o seu meio ambiente</a:t>
            </a:r>
            <a:r>
              <a:rPr lang="en-US" sz="2400" b="1">
                <a:latin typeface="Lucida Grande" charset="0"/>
                <a:cs typeface="Lucida Grande" charset="0"/>
                <a:sym typeface="Lucida Grande" charset="0"/>
              </a:rPr>
              <a:t>."</a:t>
            </a:r>
          </a:p>
          <a:p>
            <a:pPr marL="171450" indent="-171450">
              <a:spcBef>
                <a:spcPts val="200"/>
              </a:spcBef>
            </a:pPr>
            <a:endParaRPr lang="en-US" sz="2400">
              <a:latin typeface="Lucida Grande"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017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Peor aun, sobre el 90% de los pastores y gente alfabetizada usan los formatos expositivos cuando presentan el Evangelio. Dado que la mayoría de los misioneros son alfabetizados, el abordaje mas usado para alcanzar a grupos orales es a través de predicaciones explicativas o recursos escritos (25,000 folletos de SGM en Mapudugun).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Esto también se da entre cultura no reconocidas como orales (USA, Europa), donde se enfatiza la escritura, dando asi el mensaje de que la iglesia es para los que tienen estudios. Además los efectos son falta de entendimiento de lo leido (muchos dicen: no entiendo). Y esto pasa hasta en las escuelas. En Latinoamérica las investigaciones indican que el 31% promedio de alfabetizados con más de 6 años de escolaridad no logran entender lo que leen.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Cuando el Evangelio es presentado a una persona de una cultura oral usando los medios de comunicación expositiva para alfabetizados, rara vez es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oído</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Para ser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oído</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el comunicador debe envasar el Evangelio en un formato de historia o narrativa. Ese es el formato que las personas de tradiciones orales entienden e identifican.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Parte del problema es que les llevamos a tener una respuesta occidental en cuanto a la lectura y estudio de la Palabra, sin considerar que lo natural es la oralidad en estos pueblos. No debemos olvidar que en realidad la oralidad anima la alfabetizacion. El principio simple, como dice Rick Brown, es la escritura puesta en uso. Ao estudar e utilizar os pontos fortes de cada cultura e ao usar a mídia atual poderemos ser mais efetivos na comunicação com os povos orais.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Dado que una historia recordada puede y debe ser re-contada, el formato de historia también provee al comunicador oral de un medio de comunicación. </a:t>
            </a:r>
            <a:r>
              <a:rPr lang="en-US" sz="2400" u="sng">
                <a:latin typeface="Lucida Grande" charset="0"/>
                <a:cs typeface="Lucida Grande" charset="0"/>
                <a:sym typeface="Lucida Grande" charset="0"/>
              </a:rPr>
              <a:t>Formatos expositivos tales como esquemas, pasos, preceptos, principios, enseñanzas, listas y otras construcciones similares rara vez son entendidas por los miembros de culturas orales.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u="sng">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Las personas de culturas orales no entienden el Evangelio cuando se les presenta por medio de esquemas, principios, preceptos, pasos expositivos, y discursos desarrollados lógicamente. Cuando esta comunicación paralela ocurre entre personas de culturas orales y alfabetas, y las personas de tradición oral intentan abrazar el mensaje, se produce un serio sincretismo entre lo que están oyendo y lo que realmente creen.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Las personas de culturas orales – analfabetos, analfabetos funcionales, y semi-analfabetos – usan diferentes medios de construcción, internalización, recordatorio y reproducción de información y creencias si las comparamos con las que usan los alfabetos. Los patrones de gente de culturas orales son exactamente opuestos al de los patrones de culturas de la palabra escrita, alfabetas. Las personas de culturas orales no pueden entender ni internalizar las formas alfabéticas de enseñanza y predicación.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La pregunta es si los alfabetizados, intentarán reestablecer sus propias habilidades orales embotadas y atrofiadas para igualarlas a las habilidades de aquellos que son parte de las culturas orales?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La entrega del mensaje del Evangelio provee dignidad a todos los grupos humanos, y si les llevamos el mensaje respetando su cultura, y lo llevamos en su propia lengua, y sus propios patrones de internalización de mensajes (en este caso la oralidad) les comunicamos en primer lugar que ellos tienen valor a los ojos de Dios.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No solo los analfabetos, sino todas las personas de culturas orales, encuentran muy dificil entender, internalizar y recordar mensajes que no vienen a través de proverbios,  prosa, o historias construidas cuidadosamente y que son compatibles con sus preferencias de aprendizaje y sus propios estilos de presentación cultural.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Su aprendizaje preferente y estilo o formato de comunicación, es la narrativa oral. Si ellos están listos para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oir</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el Evangelio de Cristo, éste debería venir a ellos a través de un formato narrativo. </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r>
              <a:rPr lang="en-US" sz="2400">
                <a:latin typeface="Lucida Grande" charset="0"/>
                <a:cs typeface="Lucida Grande" charset="0"/>
                <a:sym typeface="Lucida Grande" charset="0"/>
              </a:rPr>
              <a:t>Dice Miles Smith Morris que  al menos 9,100 lenguas o dialectos variantes de esas lenguas no tienen las Escrituras o porciones disponibles. Aun si el alfabetismo fuera exitoso entre ellos, no tendrían las Escrituras o porciones de ellas, para poder leerlas en sus propias lenguas. Posiblemente es porque la mayoría de quienes comunican el Evangelio son miembros de culturas alfabetas.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1400">
              <a:latin typeface="Times New Roman" charset="0"/>
              <a:cs typeface="Times" charset="0"/>
              <a:sym typeface="Times New Roman"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 pos="3200400" algn="l"/>
                <a:tab pos="3556000" algn="l"/>
                <a:tab pos="3911600" algn="l"/>
                <a:tab pos="4267200" algn="l"/>
                <a:tab pos="355600" algn="l"/>
                <a:tab pos="711200" algn="l"/>
                <a:tab pos="1066800" algn="l"/>
                <a:tab pos="1422400" algn="l"/>
                <a:tab pos="1778000" algn="l"/>
                <a:tab pos="2133600" algn="l"/>
                <a:tab pos="2489200" algn="l"/>
                <a:tab pos="2844800" algn="l"/>
              </a:tabLst>
            </a:pPr>
            <a:endParaRPr lang="en-US" sz="2200">
              <a:latin typeface="Lucida Grande" charset="0"/>
              <a:cs typeface="Lucida Grande" charset="0"/>
              <a:sym typeface="Lucida Grand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2226"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marL="171450" indent="-171450"/>
            <a:r>
              <a:rPr lang="en-US" sz="2400">
                <a:latin typeface="Lucida Grande" charset="0"/>
                <a:cs typeface="Lucida Grande" charset="0"/>
                <a:sym typeface="Lucida Grande" charset="0"/>
              </a:rPr>
              <a:t>Población mundial iletrada</a:t>
            </a:r>
          </a:p>
          <a:p>
            <a:pPr marL="171450" indent="-171450"/>
            <a:endParaRPr lang="en-US" sz="2400">
              <a:latin typeface="Lucida Grande" charset="0"/>
              <a:cs typeface="Lucida Grande" charset="0"/>
              <a:sym typeface="Lucida Grande" charset="0"/>
            </a:endParaRPr>
          </a:p>
          <a:p>
            <a:pPr marL="171450" indent="-171450"/>
            <a:r>
              <a:rPr lang="en-US" sz="2400">
                <a:latin typeface="Lucida Grande" charset="0"/>
                <a:cs typeface="Lucida Grande" charset="0"/>
                <a:sym typeface="Lucida Grande" charset="0"/>
              </a:rPr>
              <a:t>Al menos tres y medio billones (60%) del total mundial de 6.1 billones de personas son gente de culturas orales. Al menos un cuarto de la población mundial (1,525,383,804 personas) son principalmente gente de culturas orales— analfabetos. Quienes son parte de una práctica de comunicación principalmente oral no pueden leer o escribir.</a:t>
            </a:r>
          </a:p>
          <a:p>
            <a:pPr marL="171450" indent="-171450"/>
            <a:endParaRPr lang="en-US" sz="2400">
              <a:latin typeface="Lucida Grande" charset="0"/>
              <a:cs typeface="Lucida Grande" charset="0"/>
              <a:sym typeface="Lucida Grande" charset="0"/>
            </a:endParaRPr>
          </a:p>
          <a:p>
            <a:pPr marL="171450" indent="-171450"/>
            <a:r>
              <a:rPr lang="en-US" sz="2400">
                <a:latin typeface="Lucida Grande" charset="0"/>
                <a:cs typeface="Lucida Grande" charset="0"/>
                <a:sym typeface="Lucida Grande" charset="0"/>
              </a:rPr>
              <a:t>Los miembros de estas tradiciones orales son probablemente el segmento más grande de población no evangelizada. Sobre sesenta por ciento (60%) de las mujeres islámicas son analfabetas o analfabetas funcionales, desde Sud Africa al Sahara. Al menos setenta por ciento (70%) de los pueblos menos alcanzados y sin evangelizar son personas de culturas orales.</a:t>
            </a:r>
          </a:p>
          <a:p>
            <a:pPr marL="171450" indent="-171450"/>
            <a:endParaRPr lang="en-US" sz="220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6322"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2400" dirty="0">
                <a:latin typeface="Lucida Grande" charset="0"/>
                <a:cs typeface="Lucida Grande" charset="0"/>
                <a:sym typeface="Lucida Grande" charset="0"/>
              </a:rPr>
              <a:t>Dos </a:t>
            </a:r>
            <a:r>
              <a:rPr lang="en-US" sz="2400" dirty="0" err="1">
                <a:latin typeface="Lucida Grande" charset="0"/>
                <a:cs typeface="Lucida Grande" charset="0"/>
                <a:sym typeface="Lucida Grande" charset="0"/>
              </a:rPr>
              <a:t>tercios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las</a:t>
            </a:r>
            <a:r>
              <a:rPr lang="en-US" sz="2400" dirty="0">
                <a:latin typeface="Lucida Grande" charset="0"/>
                <a:cs typeface="Lucida Grande" charset="0"/>
                <a:sym typeface="Lucida Grande" charset="0"/>
              </a:rPr>
              <a:t> personas en </a:t>
            </a:r>
            <a:r>
              <a:rPr lang="en-US" sz="2400" dirty="0" err="1">
                <a:latin typeface="Lucida Grande" charset="0"/>
                <a:cs typeface="Lucida Grande" charset="0"/>
                <a:sym typeface="Lucida Grande" charset="0"/>
              </a:rPr>
              <a:t>todo</a:t>
            </a:r>
            <a:r>
              <a:rPr lang="en-US" sz="2400" dirty="0">
                <a:latin typeface="Lucida Grande" charset="0"/>
                <a:cs typeface="Lucida Grande" charset="0"/>
                <a:sym typeface="Lucida Grande" charset="0"/>
              </a:rPr>
              <a:t> el </a:t>
            </a:r>
            <a:r>
              <a:rPr lang="en-US" sz="2400" dirty="0" err="1">
                <a:latin typeface="Lucida Grande" charset="0"/>
                <a:cs typeface="Lucida Grande" charset="0"/>
                <a:sym typeface="Lucida Grande" charset="0"/>
              </a:rPr>
              <a:t>mundo</a:t>
            </a:r>
            <a:r>
              <a:rPr lang="en-US" sz="2400" dirty="0">
                <a:latin typeface="Lucida Grande" charset="0"/>
                <a:cs typeface="Lucida Grande" charset="0"/>
                <a:sym typeface="Lucida Grande" charset="0"/>
              </a:rPr>
              <a:t> son </a:t>
            </a:r>
            <a:r>
              <a:rPr lang="en-US" sz="2400" dirty="0" err="1">
                <a:latin typeface="Lucida Grande" charset="0"/>
                <a:cs typeface="Lucida Grande" charset="0"/>
                <a:sym typeface="Lucida Grande" charset="0"/>
              </a:rPr>
              <a:t>aprendices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orales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decir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prefieren</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aprender</a:t>
            </a:r>
            <a:r>
              <a:rPr lang="en-US" sz="2400" dirty="0">
                <a:latin typeface="Lucida Grande" charset="0"/>
                <a:cs typeface="Lucida Grande" charset="0"/>
                <a:sym typeface="Lucida Grande" charset="0"/>
              </a:rPr>
              <a:t> a </a:t>
            </a:r>
            <a:r>
              <a:rPr lang="en-US" sz="2400" dirty="0" err="1">
                <a:latin typeface="Lucida Grande" charset="0"/>
                <a:cs typeface="Lucida Grande" charset="0"/>
                <a:sym typeface="Lucida Grande" charset="0"/>
              </a:rPr>
              <a:t>través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dichos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populares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música</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poesía</a:t>
            </a:r>
            <a:r>
              <a:rPr lang="en-US" sz="2400" dirty="0">
                <a:latin typeface="Lucida Grande" charset="0"/>
                <a:cs typeface="Lucida Grande" charset="0"/>
                <a:sym typeface="Lucida Grande" charset="0"/>
              </a:rPr>
              <a:t> y, </a:t>
            </a:r>
            <a:r>
              <a:rPr lang="en-US" sz="2400" dirty="0" err="1">
                <a:latin typeface="Lucida Grande" charset="0"/>
                <a:cs typeface="Lucida Grande" charset="0"/>
                <a:sym typeface="Lucida Grande" charset="0"/>
              </a:rPr>
              <a:t>especialmente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historias</a:t>
            </a:r>
            <a:r>
              <a:rPr lang="en-US" sz="2400" dirty="0">
                <a:latin typeface="Lucida Grande" charset="0"/>
                <a:cs typeface="Lucida Grande" charset="0"/>
                <a:sym typeface="Lucida Grande" charset="0"/>
              </a:rPr>
              <a:t>. Son </a:t>
            </a:r>
            <a:r>
              <a:rPr lang="en-US" sz="2400" dirty="0" err="1">
                <a:latin typeface="Lucida Grande" charset="0"/>
                <a:cs typeface="Lucida Grande" charset="0"/>
                <a:sym typeface="Lucida Grande" charset="0"/>
              </a:rPr>
              <a:t>culturas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eminentemente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orales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a:t>
            </a:r>
            <a:r>
              <a:rPr lang="en-US" sz="2400" dirty="0">
                <a:latin typeface="Lucida Grande" charset="0"/>
                <a:cs typeface="Lucida Grande" charset="0"/>
                <a:sym typeface="Lucida Grande" charset="0"/>
              </a:rPr>
              <a:t> la forma en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aprendimos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nosotros</a:t>
            </a:r>
            <a:r>
              <a:rPr lang="en-US" sz="2400" dirty="0">
                <a:latin typeface="Lucida Grande" charset="0"/>
                <a:cs typeface="Lucida Grande" charset="0"/>
                <a:sym typeface="Lucida Grande" charset="0"/>
              </a:rPr>
              <a:t> antes de </a:t>
            </a:r>
            <a:r>
              <a:rPr lang="en-US" sz="2400" dirty="0" err="1">
                <a:latin typeface="Lucida Grande" charset="0"/>
                <a:cs typeface="Lucida Grande" charset="0"/>
                <a:sym typeface="Lucida Grande" charset="0"/>
              </a:rPr>
              <a:t>ir</a:t>
            </a:r>
            <a:r>
              <a:rPr lang="en-US" sz="2400" dirty="0">
                <a:latin typeface="Lucida Grande" charset="0"/>
                <a:cs typeface="Lucida Grande" charset="0"/>
                <a:sym typeface="Lucida Grande" charset="0"/>
              </a:rPr>
              <a:t> a la </a:t>
            </a:r>
            <a:r>
              <a:rPr lang="en-US" sz="2400" dirty="0" err="1">
                <a:latin typeface="Lucida Grande" charset="0"/>
                <a:cs typeface="Lucida Grande" charset="0"/>
                <a:sym typeface="Lucida Grande" charset="0"/>
              </a:rPr>
              <a:t>escuela</a:t>
            </a:r>
            <a:r>
              <a:rPr lang="en-US" sz="2400" dirty="0">
                <a:latin typeface="Lucida Grande" charset="0"/>
                <a:cs typeface="Lucida Grande" charset="0"/>
                <a:sym typeface="Lucida Grande" charset="0"/>
              </a:rPr>
              <a:t>.</a:t>
            </a:r>
          </a:p>
          <a:p>
            <a:endParaRPr lang="en-US" sz="2400" dirty="0">
              <a:latin typeface="Lucida Grande" charset="0"/>
              <a:cs typeface="Lucida Grande" charset="0"/>
              <a:sym typeface="Lucida Grande" charset="0"/>
            </a:endParaRPr>
          </a:p>
          <a:p>
            <a:r>
              <a:rPr lang="en-US" sz="2400" dirty="0">
                <a:latin typeface="Lucida Grande" charset="0"/>
                <a:cs typeface="Lucida Grande" charset="0"/>
                <a:sym typeface="Lucida Grande" charset="0"/>
              </a:rPr>
              <a:t>Lo </a:t>
            </a:r>
            <a:r>
              <a:rPr lang="en-US" sz="2400" dirty="0" err="1">
                <a:latin typeface="Lucida Grande" charset="0"/>
                <a:cs typeface="Lucida Grande" charset="0"/>
                <a:sym typeface="Lucida Grande" charset="0"/>
              </a:rPr>
              <a:t>impresionante</a:t>
            </a:r>
            <a:r>
              <a:rPr lang="en-US" sz="2400" dirty="0">
                <a:latin typeface="Lucida Grande" charset="0"/>
                <a:cs typeface="Lucida Grande" charset="0"/>
                <a:sym typeface="Lucida Grande" charset="0"/>
              </a:rPr>
              <a:t> de la </a:t>
            </a:r>
            <a:r>
              <a:rPr lang="en-US" sz="2400" dirty="0" err="1">
                <a:latin typeface="Lucida Grande" charset="0"/>
                <a:cs typeface="Lucida Grande" charset="0"/>
                <a:sym typeface="Lucida Grande" charset="0"/>
              </a:rPr>
              <a:t>Oralidad</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aun</a:t>
            </a:r>
            <a:r>
              <a:rPr lang="en-US" sz="2400" dirty="0">
                <a:latin typeface="Lucida Grande" charset="0"/>
                <a:cs typeface="Lucida Grande" charset="0"/>
                <a:sym typeface="Lucida Grande" charset="0"/>
              </a:rPr>
              <a:t> en </a:t>
            </a:r>
            <a:r>
              <a:rPr lang="en-US" sz="2400" dirty="0" err="1">
                <a:latin typeface="Lucida Grande" charset="0"/>
                <a:cs typeface="Lucida Grande" charset="0"/>
                <a:sym typeface="Lucida Grande" charset="0"/>
              </a:rPr>
              <a:t>países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sofisticados</a:t>
            </a:r>
            <a:r>
              <a:rPr lang="en-US" sz="2400" dirty="0">
                <a:latin typeface="Lucida Grande" charset="0"/>
                <a:cs typeface="Lucida Grande" charset="0"/>
                <a:sym typeface="Lucida Grande" charset="0"/>
              </a:rPr>
              <a:t> en </a:t>
            </a:r>
            <a:r>
              <a:rPr lang="en-US" sz="2400" dirty="0" err="1">
                <a:latin typeface="Lucida Grande" charset="0"/>
                <a:cs typeface="Lucida Grande" charset="0"/>
                <a:sym typeface="Lucida Grande" charset="0"/>
              </a:rPr>
              <a:t>medios</a:t>
            </a:r>
            <a:r>
              <a:rPr lang="en-US" sz="2400" dirty="0">
                <a:latin typeface="Lucida Grande" charset="0"/>
                <a:cs typeface="Lucida Grande" charset="0"/>
                <a:sym typeface="Lucida Grande" charset="0"/>
              </a:rPr>
              <a:t>, la </a:t>
            </a:r>
            <a:r>
              <a:rPr lang="en-US" sz="2400" dirty="0" err="1">
                <a:latin typeface="Lucida Grande" charset="0"/>
                <a:cs typeface="Lucida Grande" charset="0"/>
                <a:sym typeface="Lucida Grande" charset="0"/>
              </a:rPr>
              <a:t>mayoría</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las</a:t>
            </a:r>
            <a:r>
              <a:rPr lang="en-US" sz="2400" dirty="0">
                <a:latin typeface="Lucida Grande" charset="0"/>
                <a:cs typeface="Lucida Grande" charset="0"/>
                <a:sym typeface="Lucida Grande" charset="0"/>
              </a:rPr>
              <a:t> personas </a:t>
            </a:r>
            <a:r>
              <a:rPr lang="en-US" sz="2400" dirty="0" err="1">
                <a:latin typeface="Lucida Grande" charset="0"/>
                <a:cs typeface="Lucida Grande" charset="0"/>
                <a:sym typeface="Lucida Grande" charset="0"/>
              </a:rPr>
              <a:t>quieren</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obtener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su</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información</a:t>
            </a:r>
            <a:r>
              <a:rPr lang="en-US" sz="2400" dirty="0">
                <a:latin typeface="Lucida Grande" charset="0"/>
                <a:cs typeface="Lucida Grande" charset="0"/>
                <a:sym typeface="Lucida Grande" charset="0"/>
              </a:rPr>
              <a:t> a </a:t>
            </a:r>
            <a:r>
              <a:rPr lang="en-US" sz="2400" dirty="0" err="1">
                <a:latin typeface="Lucida Grande" charset="0"/>
                <a:cs typeface="Lucida Grande" charset="0"/>
                <a:sym typeface="Lucida Grande" charset="0"/>
              </a:rPr>
              <a:t>través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medios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orales</a:t>
            </a:r>
            <a:r>
              <a:rPr lang="en-US" sz="2400" dirty="0">
                <a:latin typeface="Lucida Grande" charset="0"/>
                <a:cs typeface="Lucida Grande" charset="0"/>
                <a:sym typeface="Lucida Grande" charset="0"/>
              </a:rPr>
              <a:t> o </a:t>
            </a:r>
            <a:r>
              <a:rPr lang="en-US" sz="2400" dirty="0" err="1">
                <a:latin typeface="Lucida Grande" charset="0"/>
                <a:cs typeface="Lucida Grande" charset="0"/>
                <a:sym typeface="Lucida Grande" charset="0"/>
              </a:rPr>
              <a:t>audiovisuales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películas</a:t>
            </a:r>
            <a:r>
              <a:rPr lang="en-US" sz="2400" dirty="0">
                <a:latin typeface="Lucida Grande" charset="0"/>
                <a:cs typeface="Lucida Grande" charset="0"/>
                <a:sym typeface="Lucida Grande" charset="0"/>
              </a:rPr>
              <a:t>, radio, </a:t>
            </a:r>
            <a:r>
              <a:rPr lang="en-US" sz="2400" dirty="0" err="1">
                <a:latin typeface="Lucida Grande" charset="0"/>
                <a:cs typeface="Lucida Grande" charset="0"/>
                <a:sym typeface="Lucida Grande" charset="0"/>
              </a:rPr>
              <a:t>televisión</a:t>
            </a:r>
            <a:r>
              <a:rPr lang="en-US" sz="2400" dirty="0">
                <a:latin typeface="Lucida Grande" charset="0"/>
                <a:cs typeface="Lucida Grande" charset="0"/>
                <a:sym typeface="Lucida Grande" charset="0"/>
              </a:rPr>
              <a:t> e Internet. Si les </a:t>
            </a:r>
            <a:r>
              <a:rPr lang="en-US" sz="2400" dirty="0" err="1">
                <a:latin typeface="Lucida Grande" charset="0"/>
                <a:cs typeface="Lucida Grande" charset="0"/>
                <a:sym typeface="Lucida Grande" charset="0"/>
              </a:rPr>
              <a:t>ofrecemos</a:t>
            </a:r>
            <a:r>
              <a:rPr lang="en-US" sz="2400" dirty="0">
                <a:latin typeface="Lucida Grande" charset="0"/>
                <a:cs typeface="Lucida Grande" charset="0"/>
                <a:sym typeface="Lucida Grande" charset="0"/>
              </a:rPr>
              <a:t> </a:t>
            </a:r>
            <a:r>
              <a:rPr lang="ja-JP" altLang="en-US" sz="2400" dirty="0">
                <a:latin typeface="Arial"/>
                <a:cs typeface="Lucida Grande" charset="0"/>
                <a:sym typeface="Lucida Grande" charset="0"/>
              </a:rPr>
              <a:t>“</a:t>
            </a:r>
            <a:r>
              <a:rPr lang="en-US" sz="2400" dirty="0">
                <a:latin typeface="Lucida Grande" charset="0"/>
                <a:cs typeface="Lucida Grande" charset="0"/>
                <a:sym typeface="Lucida Grande" charset="0"/>
              </a:rPr>
              <a:t>Las </a:t>
            </a:r>
            <a:r>
              <a:rPr lang="en-US" sz="2400" dirty="0" err="1">
                <a:latin typeface="Lucida Grande" charset="0"/>
                <a:cs typeface="Lucida Grande" charset="0"/>
                <a:sym typeface="Lucida Grande" charset="0"/>
              </a:rPr>
              <a:t>Cronicas</a:t>
            </a:r>
            <a:r>
              <a:rPr lang="en-US" sz="2400" dirty="0">
                <a:latin typeface="Lucida Grande" charset="0"/>
                <a:cs typeface="Lucida Grande" charset="0"/>
                <a:sym typeface="Lucida Grande" charset="0"/>
              </a:rPr>
              <a:t> de Narnia</a:t>
            </a:r>
            <a:r>
              <a:rPr lang="ja-JP" altLang="en-US" sz="2400" dirty="0">
                <a:latin typeface="Arial"/>
                <a:cs typeface="Lucida Grande" charset="0"/>
                <a:sym typeface="Lucida Grande" charset="0"/>
              </a:rPr>
              <a:t>”</a:t>
            </a:r>
            <a:r>
              <a:rPr lang="en-US" sz="2400" dirty="0">
                <a:latin typeface="Lucida Grande" charset="0"/>
                <a:cs typeface="Lucida Grande" charset="0"/>
                <a:sym typeface="Lucida Grande" charset="0"/>
              </a:rPr>
              <a:t> en la </a:t>
            </a:r>
            <a:r>
              <a:rPr lang="en-US" sz="2400" dirty="0" err="1">
                <a:latin typeface="Lucida Grande" charset="0"/>
                <a:cs typeface="Lucida Grande" charset="0"/>
                <a:sym typeface="Lucida Grande" charset="0"/>
              </a:rPr>
              <a:t>serie</a:t>
            </a:r>
            <a:r>
              <a:rPr lang="en-US" sz="2400" dirty="0">
                <a:latin typeface="Lucida Grande" charset="0"/>
                <a:cs typeface="Lucida Grande" charset="0"/>
                <a:sym typeface="Lucida Grande" charset="0"/>
              </a:rPr>
              <a:t> de los 7 </a:t>
            </a:r>
            <a:r>
              <a:rPr lang="en-US" sz="2400" dirty="0" err="1">
                <a:latin typeface="Lucida Grande" charset="0"/>
                <a:cs typeface="Lucida Grande" charset="0"/>
                <a:sym typeface="Lucida Grande" charset="0"/>
              </a:rPr>
              <a:t>libros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escritos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muy</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sencillamente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aun</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así</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prefieren</a:t>
            </a:r>
            <a:r>
              <a:rPr lang="en-US" sz="2400" dirty="0">
                <a:latin typeface="Lucida Grande" charset="0"/>
                <a:cs typeface="Lucida Grande" charset="0"/>
                <a:sym typeface="Lucida Grande" charset="0"/>
              </a:rPr>
              <a:t> la </a:t>
            </a:r>
            <a:r>
              <a:rPr lang="en-US" sz="2400" dirty="0" err="1">
                <a:latin typeface="Lucida Grande" charset="0"/>
                <a:cs typeface="Lucida Grande" charset="0"/>
                <a:sym typeface="Lucida Grande" charset="0"/>
              </a:rPr>
              <a:t>serie</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películas</a:t>
            </a:r>
            <a:r>
              <a:rPr lang="en-US" sz="2400" dirty="0">
                <a:latin typeface="Lucida Grande" charset="0"/>
                <a:cs typeface="Lucida Grande" charset="0"/>
                <a:sym typeface="Lucida Grande" charset="0"/>
              </a:rPr>
              <a:t>.</a:t>
            </a:r>
          </a:p>
          <a:p>
            <a:r>
              <a:rPr lang="en-US" sz="2400" dirty="0" err="1">
                <a:latin typeface="Lucida Grande" charset="0"/>
                <a:cs typeface="Lucida Grande" charset="0"/>
                <a:sym typeface="Lucida Grande" charset="0"/>
              </a:rPr>
              <a:t>Llamamos</a:t>
            </a:r>
            <a:r>
              <a:rPr lang="en-US" sz="2400" dirty="0">
                <a:latin typeface="Lucida Grande" charset="0"/>
                <a:cs typeface="Lucida Grande" charset="0"/>
                <a:sym typeface="Lucida Grande" charset="0"/>
              </a:rPr>
              <a:t> a </a:t>
            </a:r>
            <a:r>
              <a:rPr lang="en-US" sz="2400" dirty="0" err="1">
                <a:latin typeface="Lucida Grande" charset="0"/>
                <a:cs typeface="Lucida Grande" charset="0"/>
                <a:sym typeface="Lucida Grande" charset="0"/>
              </a:rPr>
              <a:t>esto</a:t>
            </a:r>
            <a:r>
              <a:rPr lang="en-US" sz="2400" dirty="0">
                <a:latin typeface="Lucida Grande" charset="0"/>
                <a:cs typeface="Lucida Grande" charset="0"/>
                <a:sym typeface="Lucida Grande" charset="0"/>
              </a:rPr>
              <a:t> </a:t>
            </a:r>
            <a:r>
              <a:rPr lang="ja-JP" altLang="en-US" sz="2400" dirty="0">
                <a:latin typeface="Arial"/>
                <a:cs typeface="Lucida Grande" charset="0"/>
                <a:sym typeface="Lucida Grande" charset="0"/>
              </a:rPr>
              <a:t>“</a:t>
            </a:r>
            <a:r>
              <a:rPr lang="en-US" sz="2400" dirty="0" err="1">
                <a:latin typeface="Lucida Grande" charset="0"/>
                <a:cs typeface="Lucida Grande" charset="0"/>
                <a:sym typeface="Lucida Grande" charset="0"/>
              </a:rPr>
              <a:t>oralidad</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secundaria</a:t>
            </a:r>
            <a:r>
              <a:rPr lang="ja-JP" altLang="en-US" sz="2400" dirty="0">
                <a:latin typeface="Arial"/>
                <a:cs typeface="Lucida Grande" charset="0"/>
                <a:sym typeface="Lucida Grande" charset="0"/>
              </a:rPr>
              <a:t>”</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Cincuenta</a:t>
            </a:r>
            <a:r>
              <a:rPr lang="en-US" sz="2400" dirty="0">
                <a:latin typeface="Lucida Grande" charset="0"/>
                <a:cs typeface="Lucida Grande" charset="0"/>
                <a:sym typeface="Lucida Grande" charset="0"/>
              </a:rPr>
              <a:t> y </a:t>
            </a:r>
            <a:r>
              <a:rPr lang="en-US" sz="2400" dirty="0" err="1">
                <a:latin typeface="Lucida Grande" charset="0"/>
                <a:cs typeface="Lucida Grande" charset="0"/>
                <a:sym typeface="Lucida Grande" charset="0"/>
              </a:rPr>
              <a:t>ocho</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por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ciento</a:t>
            </a:r>
            <a:r>
              <a:rPr lang="en-US" sz="2400" dirty="0">
                <a:latin typeface="Lucida Grande" charset="0"/>
                <a:cs typeface="Lucida Grande" charset="0"/>
                <a:sym typeface="Lucida Grande" charset="0"/>
              </a:rPr>
              <a:t> de los </a:t>
            </a:r>
            <a:r>
              <a:rPr lang="en-US" sz="2400" dirty="0" err="1">
                <a:latin typeface="Lucida Grande" charset="0"/>
                <a:cs typeface="Lucida Grande" charset="0"/>
                <a:sym typeface="Lucida Grande" charset="0"/>
              </a:rPr>
              <a:t>graduados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escuelas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secundarias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Estados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Unidos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dicen</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nunca</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leerán</a:t>
            </a:r>
            <a:r>
              <a:rPr lang="en-US" sz="2400" dirty="0">
                <a:latin typeface="Lucida Grande" charset="0"/>
                <a:cs typeface="Lucida Grande" charset="0"/>
                <a:sym typeface="Lucida Grande" charset="0"/>
              </a:rPr>
              <a:t> un </a:t>
            </a:r>
            <a:r>
              <a:rPr lang="en-US" sz="2400" dirty="0" err="1">
                <a:latin typeface="Lucida Grande" charset="0"/>
                <a:cs typeface="Lucida Grande" charset="0"/>
                <a:sym typeface="Lucida Grande" charset="0"/>
              </a:rPr>
              <a:t>libro</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voluntariamente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luego</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graduarse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Cuarenta</a:t>
            </a:r>
            <a:r>
              <a:rPr lang="en-US" sz="2400" dirty="0">
                <a:latin typeface="Lucida Grande" charset="0"/>
                <a:cs typeface="Lucida Grande" charset="0"/>
                <a:sym typeface="Lucida Grande" charset="0"/>
              </a:rPr>
              <a:t> y dos </a:t>
            </a:r>
            <a:r>
              <a:rPr lang="en-US" sz="2400" dirty="0" err="1">
                <a:latin typeface="Lucida Grande" charset="0"/>
                <a:cs typeface="Lucida Grande" charset="0"/>
                <a:sym typeface="Lucida Grande" charset="0"/>
              </a:rPr>
              <a:t>por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ciento</a:t>
            </a:r>
            <a:r>
              <a:rPr lang="en-US" sz="2400" dirty="0">
                <a:latin typeface="Lucida Grande" charset="0"/>
                <a:cs typeface="Lucida Grande" charset="0"/>
                <a:sym typeface="Lucida Grande" charset="0"/>
              </a:rPr>
              <a:t> de los </a:t>
            </a:r>
            <a:r>
              <a:rPr lang="en-US" sz="2400" dirty="0" err="1">
                <a:latin typeface="Lucida Grande" charset="0"/>
                <a:cs typeface="Lucida Grande" charset="0"/>
                <a:sym typeface="Lucida Grande" charset="0"/>
              </a:rPr>
              <a:t>graduados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universitarios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dicen</a:t>
            </a:r>
            <a:r>
              <a:rPr lang="en-US" sz="2400" dirty="0">
                <a:latin typeface="Lucida Grande" charset="0"/>
                <a:cs typeface="Lucida Grande" charset="0"/>
                <a:sym typeface="Lucida Grande" charset="0"/>
              </a:rPr>
              <a:t> lo </a:t>
            </a:r>
            <a:r>
              <a:rPr lang="en-US" sz="2400" dirty="0" err="1">
                <a:latin typeface="Lucida Grande" charset="0"/>
                <a:cs typeface="Lucida Grande" charset="0"/>
                <a:sym typeface="Lucida Grande" charset="0"/>
              </a:rPr>
              <a:t>mismo</a:t>
            </a:r>
            <a:r>
              <a:rPr lang="en-US" sz="2400" dirty="0">
                <a:latin typeface="Lucida Grande" charset="0"/>
                <a:cs typeface="Lucida Grande" charset="0"/>
                <a:sym typeface="Lucida Grande" charset="0"/>
              </a:rPr>
              <a:t>.</a:t>
            </a:r>
          </a:p>
          <a:p>
            <a:endParaRPr lang="en-US" sz="2400" dirty="0">
              <a:latin typeface="Lucida Grande" charset="0"/>
              <a:cs typeface="Lucida Grande" charset="0"/>
              <a:sym typeface="Lucida Grande" charset="0"/>
            </a:endParaRPr>
          </a:p>
          <a:p>
            <a:r>
              <a:rPr lang="en-US" sz="2400" dirty="0" err="1">
                <a:latin typeface="Lucida Grande" charset="0"/>
                <a:cs typeface="Lucida Grande" charset="0"/>
                <a:sym typeface="Lucida Grande" charset="0"/>
              </a:rPr>
              <a:t>Crê</a:t>
            </a:r>
            <a:r>
              <a:rPr lang="en-US" sz="2400" dirty="0">
                <a:latin typeface="Lucida Grande" charset="0"/>
                <a:cs typeface="Lucida Grande" charset="0"/>
                <a:sym typeface="Lucida Grande" charset="0"/>
              </a:rPr>
              <a:t>-se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o </a:t>
            </a:r>
            <a:r>
              <a:rPr lang="en-US" sz="2400" dirty="0" err="1">
                <a:latin typeface="Lucida Grande" charset="0"/>
                <a:cs typeface="Lucida Grande" charset="0"/>
                <a:sym typeface="Lucida Grande" charset="0"/>
              </a:rPr>
              <a:t>uso</a:t>
            </a:r>
            <a:r>
              <a:rPr lang="en-US" sz="2400" dirty="0">
                <a:latin typeface="Lucida Grande" charset="0"/>
                <a:cs typeface="Lucida Grande" charset="0"/>
                <a:sym typeface="Lucida Grande" charset="0"/>
              </a:rPr>
              <a:t> do tempo das </a:t>
            </a:r>
            <a:r>
              <a:rPr lang="en-US" sz="2400" dirty="0" err="1">
                <a:latin typeface="Lucida Grande" charset="0"/>
                <a:cs typeface="Lucida Grande" charset="0"/>
                <a:sym typeface="Lucida Grande" charset="0"/>
              </a:rPr>
              <a:t>pessoas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está</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investido</a:t>
            </a:r>
            <a:r>
              <a:rPr lang="en-US" sz="2400" dirty="0">
                <a:latin typeface="Lucida Grande" charset="0"/>
                <a:cs typeface="Lucida Grande" charset="0"/>
                <a:sym typeface="Lucida Grande" charset="0"/>
              </a:rPr>
              <a:t> da </a:t>
            </a:r>
            <a:r>
              <a:rPr lang="en-US" sz="2400" dirty="0" err="1">
                <a:latin typeface="Lucida Grande" charset="0"/>
                <a:cs typeface="Lucida Grande" charset="0"/>
                <a:sym typeface="Lucida Grande" charset="0"/>
              </a:rPr>
              <a:t>seguinte</a:t>
            </a:r>
            <a:r>
              <a:rPr lang="en-US" sz="2400" dirty="0">
                <a:latin typeface="Lucida Grande" charset="0"/>
                <a:cs typeface="Lucida Grande" charset="0"/>
                <a:sym typeface="Lucida Grande" charset="0"/>
              </a:rPr>
              <a:t> forma: </a:t>
            </a:r>
          </a:p>
          <a:p>
            <a:r>
              <a:rPr lang="en-US" sz="2400" dirty="0">
                <a:latin typeface="Lucida Grande" charset="0"/>
                <a:cs typeface="Lucida Grande" charset="0"/>
                <a:sym typeface="Lucida Grande" charset="0"/>
              </a:rPr>
              <a:t>65 % </a:t>
            </a:r>
            <a:r>
              <a:rPr lang="en-US" sz="2400" dirty="0" err="1">
                <a:latin typeface="Lucida Grande" charset="0"/>
                <a:cs typeface="Lucida Grande" charset="0"/>
                <a:sym typeface="Lucida Grande" charset="0"/>
              </a:rPr>
              <a:t>escutando</a:t>
            </a:r>
            <a:r>
              <a:rPr lang="en-US" sz="2400" dirty="0">
                <a:latin typeface="Lucida Grande" charset="0"/>
                <a:cs typeface="Lucida Grande" charset="0"/>
                <a:sym typeface="Lucida Grande" charset="0"/>
              </a:rPr>
              <a:t> </a:t>
            </a:r>
          </a:p>
          <a:p>
            <a:r>
              <a:rPr lang="en-US" sz="2400" dirty="0">
                <a:latin typeface="Lucida Grande" charset="0"/>
                <a:cs typeface="Lucida Grande" charset="0"/>
                <a:sym typeface="Lucida Grande" charset="0"/>
              </a:rPr>
              <a:t>20 % </a:t>
            </a:r>
            <a:r>
              <a:rPr lang="en-US" sz="2400" dirty="0" err="1">
                <a:latin typeface="Lucida Grande" charset="0"/>
                <a:cs typeface="Lucida Grande" charset="0"/>
                <a:sym typeface="Lucida Grande" charset="0"/>
              </a:rPr>
              <a:t>falando</a:t>
            </a:r>
            <a:endParaRPr lang="en-US" sz="2400" dirty="0">
              <a:latin typeface="Lucida Grande" charset="0"/>
              <a:cs typeface="Lucida Grande" charset="0"/>
              <a:sym typeface="Lucida Grande" charset="0"/>
            </a:endParaRPr>
          </a:p>
          <a:p>
            <a:r>
              <a:rPr lang="en-US" sz="2400" dirty="0">
                <a:latin typeface="Lucida Grande" charset="0"/>
                <a:cs typeface="Lucida Grande" charset="0"/>
                <a:sym typeface="Lucida Grande" charset="0"/>
              </a:rPr>
              <a:t>9 % </a:t>
            </a:r>
            <a:r>
              <a:rPr lang="en-US" sz="2400" dirty="0" err="1">
                <a:latin typeface="Lucida Grande" charset="0"/>
                <a:cs typeface="Lucida Grande" charset="0"/>
                <a:sym typeface="Lucida Grande" charset="0"/>
              </a:rPr>
              <a:t>lendo</a:t>
            </a:r>
            <a:r>
              <a:rPr lang="en-US" sz="2400" dirty="0">
                <a:latin typeface="Lucida Grande" charset="0"/>
                <a:cs typeface="Lucida Grande" charset="0"/>
                <a:sym typeface="Lucida Grande" charset="0"/>
              </a:rPr>
              <a:t>  </a:t>
            </a:r>
          </a:p>
          <a:p>
            <a:r>
              <a:rPr lang="en-US" sz="2400" dirty="0">
                <a:latin typeface="Lucida Grande" charset="0"/>
                <a:cs typeface="Lucida Grande" charset="0"/>
                <a:sym typeface="Lucida Grande" charset="0"/>
              </a:rPr>
              <a:t>6 % </a:t>
            </a:r>
            <a:r>
              <a:rPr lang="en-US" sz="2400" dirty="0" err="1">
                <a:latin typeface="Lucida Grande" charset="0"/>
                <a:cs typeface="Lucida Grande" charset="0"/>
                <a:sym typeface="Lucida Grande" charset="0"/>
              </a:rPr>
              <a:t>escrevendo</a:t>
            </a:r>
            <a:endParaRPr lang="en-US" sz="2400" dirty="0">
              <a:latin typeface="Lucida Grande" charset="0"/>
              <a:cs typeface="Lucida Grande" charset="0"/>
              <a:sym typeface="Lucida Grande" charset="0"/>
            </a:endParaRPr>
          </a:p>
          <a:p>
            <a:r>
              <a:rPr lang="en-US" sz="2400" dirty="0" err="1">
                <a:latin typeface="Lucida Grande" charset="0"/>
                <a:cs typeface="Lucida Grande" charset="0"/>
                <a:sym typeface="Lucida Grande" charset="0"/>
              </a:rPr>
              <a:t>Necesitamos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aceptar</a:t>
            </a:r>
            <a:r>
              <a:rPr lang="en-US" sz="2400" dirty="0">
                <a:latin typeface="Lucida Grande" charset="0"/>
                <a:cs typeface="Lucida Grande" charset="0"/>
                <a:sym typeface="Lucida Grande" charset="0"/>
              </a:rPr>
              <a:t> el </a:t>
            </a:r>
            <a:r>
              <a:rPr lang="en-US" sz="2400" dirty="0" err="1">
                <a:latin typeface="Lucida Grande" charset="0"/>
                <a:cs typeface="Lucida Grande" charset="0"/>
                <a:sym typeface="Lucida Grande" charset="0"/>
              </a:rPr>
              <a:t>hecho</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estamos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frente</a:t>
            </a:r>
            <a:r>
              <a:rPr lang="en-US" sz="2400" dirty="0">
                <a:latin typeface="Lucida Grande" charset="0"/>
                <a:cs typeface="Lucida Grande" charset="0"/>
                <a:sym typeface="Lucida Grande" charset="0"/>
              </a:rPr>
              <a:t> a </a:t>
            </a:r>
            <a:r>
              <a:rPr lang="en-US" sz="2400" dirty="0" err="1">
                <a:latin typeface="Lucida Grande" charset="0"/>
                <a:cs typeface="Lucida Grande" charset="0"/>
                <a:sym typeface="Lucida Grande" charset="0"/>
              </a:rPr>
              <a:t>culturas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orales</a:t>
            </a:r>
            <a:r>
              <a:rPr lang="en-US" sz="2400" dirty="0">
                <a:latin typeface="Lucida Grande" charset="0"/>
                <a:cs typeface="Lucida Grande" charset="0"/>
                <a:sym typeface="Lucida Grande" charset="0"/>
              </a:rPr>
              <a:t>, y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nosotros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mismos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somos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miembros</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culturas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orales</a:t>
            </a:r>
            <a:r>
              <a:rPr lang="en-US" sz="2400" dirty="0">
                <a:latin typeface="Lucida Grande" charset="0"/>
                <a:cs typeface="Lucida Grande" charset="0"/>
                <a:sym typeface="Lucida Grande" charset="0"/>
              </a:rPr>
              <a:t>. Y con </a:t>
            </a:r>
            <a:r>
              <a:rPr lang="en-US" sz="2400" dirty="0" err="1">
                <a:latin typeface="Lucida Grande" charset="0"/>
                <a:cs typeface="Lucida Grande" charset="0"/>
                <a:sym typeface="Lucida Grande" charset="0"/>
              </a:rPr>
              <a:t>ello</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reconocer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las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culturas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orais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aprendem</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melhor</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através</a:t>
            </a:r>
            <a:r>
              <a:rPr lang="en-US" sz="2400" dirty="0">
                <a:latin typeface="Lucida Grande" charset="0"/>
                <a:cs typeface="Lucida Grande" charset="0"/>
                <a:sym typeface="Lucida Grande" charset="0"/>
              </a:rPr>
              <a:t> da </a:t>
            </a:r>
            <a:r>
              <a:rPr lang="en-US" sz="2400" dirty="0" err="1">
                <a:latin typeface="Lucida Grande" charset="0"/>
                <a:cs typeface="Lucida Grande" charset="0"/>
                <a:sym typeface="Lucida Grande" charset="0"/>
              </a:rPr>
              <a:t>comunicação</a:t>
            </a:r>
            <a:r>
              <a:rPr lang="en-US" sz="2400" dirty="0">
                <a:latin typeface="Lucida Grande" charset="0"/>
                <a:cs typeface="Lucida Grande" charset="0"/>
                <a:sym typeface="Lucida Grande" charset="0"/>
              </a:rPr>
              <a:t> oral.</a:t>
            </a:r>
          </a:p>
          <a:p>
            <a:endParaRPr lang="en-US" sz="2400" dirty="0">
              <a:latin typeface="Lucida Grande" charset="0"/>
              <a:cs typeface="Lucida Grande" charset="0"/>
              <a:sym typeface="Lucida Grande" charset="0"/>
            </a:endParaRPr>
          </a:p>
          <a:p>
            <a:r>
              <a:rPr lang="en-US" sz="2400" dirty="0">
                <a:latin typeface="Lucida Grande" charset="0"/>
                <a:cs typeface="Lucida Grande" charset="0"/>
                <a:sym typeface="Lucida Grande" charset="0"/>
              </a:rPr>
              <a:t>A </a:t>
            </a:r>
            <a:r>
              <a:rPr lang="en-US" sz="2400" dirty="0" err="1">
                <a:latin typeface="Lucida Grande" charset="0"/>
                <a:cs typeface="Lucida Grande" charset="0"/>
                <a:sym typeface="Lucida Grande" charset="0"/>
              </a:rPr>
              <a:t>pesar</a:t>
            </a:r>
            <a:r>
              <a:rPr lang="en-US" sz="2400" dirty="0">
                <a:latin typeface="Lucida Grande" charset="0"/>
                <a:cs typeface="Lucida Grande" charset="0"/>
                <a:sym typeface="Lucida Grande" charset="0"/>
              </a:rPr>
              <a:t> de </a:t>
            </a:r>
            <a:r>
              <a:rPr lang="en-US" sz="2400" dirty="0" err="1">
                <a:latin typeface="Lucida Grande" charset="0"/>
                <a:cs typeface="Lucida Grande" charset="0"/>
                <a:sym typeface="Lucida Grande" charset="0"/>
              </a:rPr>
              <a:t>que</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podamos</a:t>
            </a:r>
            <a:r>
              <a:rPr lang="en-US" sz="2400" dirty="0">
                <a:latin typeface="Lucida Grande" charset="0"/>
                <a:cs typeface="Lucida Grande" charset="0"/>
                <a:sym typeface="Lucida Grande" charset="0"/>
              </a:rPr>
              <a:t> saber leer y </a:t>
            </a:r>
            <a:r>
              <a:rPr lang="en-US" sz="2400" dirty="0" err="1">
                <a:latin typeface="Lucida Grande" charset="0"/>
                <a:cs typeface="Lucida Grande" charset="0"/>
                <a:sym typeface="Lucida Grande" charset="0"/>
              </a:rPr>
              <a:t>escribir</a:t>
            </a:r>
            <a:r>
              <a:rPr lang="en-US" sz="2400" dirty="0">
                <a:latin typeface="Lucida Grande" charset="0"/>
                <a:cs typeface="Lucida Grande" charset="0"/>
                <a:sym typeface="Lucida Grande" charset="0"/>
              </a:rPr>
              <a:t>, la mayor parte de </a:t>
            </a:r>
            <a:r>
              <a:rPr lang="en-US" sz="2400" dirty="0" err="1">
                <a:latin typeface="Lucida Grande" charset="0"/>
                <a:cs typeface="Lucida Grande" charset="0"/>
                <a:sym typeface="Lucida Grande" charset="0"/>
              </a:rPr>
              <a:t>nuestra</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comunicación</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es</a:t>
            </a:r>
            <a:r>
              <a:rPr lang="en-US" sz="2400" dirty="0">
                <a:latin typeface="Lucida Grande" charset="0"/>
                <a:cs typeface="Lucida Grande" charset="0"/>
                <a:sym typeface="Lucida Grande" charset="0"/>
              </a:rPr>
              <a:t> oral. </a:t>
            </a:r>
            <a:r>
              <a:rPr lang="en-US" sz="2400" dirty="0" err="1">
                <a:latin typeface="Lucida Grande" charset="0"/>
                <a:cs typeface="Lucida Grande" charset="0"/>
                <a:sym typeface="Lucida Grande" charset="0"/>
              </a:rPr>
              <a:t>Eso</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nos</a:t>
            </a:r>
            <a:r>
              <a:rPr lang="en-US" sz="2400" dirty="0">
                <a:latin typeface="Lucida Grande" charset="0"/>
                <a:cs typeface="Lucida Grande" charset="0"/>
                <a:sym typeface="Lucida Grande" charset="0"/>
              </a:rPr>
              <a:t> </a:t>
            </a:r>
            <a:r>
              <a:rPr lang="en-US" sz="2400" dirty="0" err="1">
                <a:latin typeface="Lucida Grande" charset="0"/>
                <a:cs typeface="Lucida Grande" charset="0"/>
                <a:sym typeface="Lucida Grande" charset="0"/>
              </a:rPr>
              <a:t>lleva</a:t>
            </a:r>
            <a:r>
              <a:rPr lang="en-US" sz="2400" dirty="0">
                <a:latin typeface="Lucida Grande" charset="0"/>
                <a:cs typeface="Lucida Grande" charset="0"/>
                <a:sym typeface="Lucida Grande" charset="0"/>
              </a:rPr>
              <a:t> a </a:t>
            </a:r>
            <a:r>
              <a:rPr lang="en-US" sz="2400" dirty="0" err="1">
                <a:latin typeface="Lucida Grande" charset="0"/>
                <a:cs typeface="Lucida Grande" charset="0"/>
                <a:sym typeface="Lucida Grande" charset="0"/>
              </a:rPr>
              <a:t>presentar</a:t>
            </a:r>
            <a:r>
              <a:rPr lang="en-US" sz="2400" dirty="0">
                <a:latin typeface="Lucida Grande" charset="0"/>
                <a:cs typeface="Lucida Grande" charset="0"/>
                <a:sym typeface="Lucida Grande" charset="0"/>
              </a:rPr>
              <a:t> la </a:t>
            </a:r>
            <a:r>
              <a:rPr lang="en-US" sz="2400" dirty="0" err="1">
                <a:latin typeface="Lucida Grande" charset="0"/>
                <a:cs typeface="Lucida Grande" charset="0"/>
                <a:sym typeface="Lucida Grande" charset="0"/>
              </a:rPr>
              <a:t>alfabetización</a:t>
            </a:r>
            <a:r>
              <a:rPr lang="en-US" sz="2400" dirty="0">
                <a:latin typeface="Lucida Grande" charset="0"/>
                <a:cs typeface="Lucida Grande" charset="0"/>
                <a:sym typeface="Lucida Grande" charset="0"/>
              </a:rPr>
              <a:t> actual en </a:t>
            </a:r>
            <a:r>
              <a:rPr lang="en-US" sz="2400" dirty="0" err="1">
                <a:latin typeface="Lucida Grande" charset="0"/>
                <a:cs typeface="Lucida Grande" charset="0"/>
                <a:sym typeface="Lucida Grande" charset="0"/>
              </a:rPr>
              <a:t>su</a:t>
            </a:r>
            <a:r>
              <a:rPr lang="en-US" sz="2400" dirty="0">
                <a:latin typeface="Lucida Grande" charset="0"/>
                <a:cs typeface="Lucida Grande" charset="0"/>
                <a:sym typeface="Lucida Grande" charset="0"/>
              </a:rPr>
              <a:t> real </a:t>
            </a:r>
            <a:r>
              <a:rPr lang="en-US" sz="2400" dirty="0" err="1">
                <a:latin typeface="Lucida Grande" charset="0"/>
                <a:cs typeface="Lucida Grande" charset="0"/>
                <a:sym typeface="Lucida Grande" charset="0"/>
              </a:rPr>
              <a:t>dimensión</a:t>
            </a:r>
            <a:r>
              <a:rPr lang="en-US" sz="2400" dirty="0">
                <a:latin typeface="Lucida Grande" charset="0"/>
                <a:cs typeface="Lucida Grande" charset="0"/>
                <a:sym typeface="Lucida Grande" charset="0"/>
              </a:rPr>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8370"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a:latin typeface="Lucida Grande" charset="0"/>
                <a:cs typeface="Lucida Grande" charset="0"/>
                <a:sym typeface="Lucida Grande" charset="0"/>
              </a:rPr>
              <a:t>Hoy en día se considera que una persona ha recibido una alfabetización funcional cuando ha adquirido los conocimientos y las técnicas de lectura y escritura que la capacitan para emprender de modo efectivo todas las actividades en que se haya adoptado la alfabetización con normalidad a su cultura o grupo. El problema es que desestima cuando estos grupos son culturas orales primarias y las lleva o las empuja al precipicio de la cultura occidental.</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a:latin typeface="Lucida Grande" charset="0"/>
                <a:cs typeface="Lucida Grande" charset="0"/>
                <a:sym typeface="Lucida Grande" charset="0"/>
              </a:rPr>
              <a:t>Analfabeta funcional puede ser cualquier persona que, a pesar de saber leer y escribir, presenta dificultades a la hora de comprender textos escritos.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a:latin typeface="Lucida Grande" charset="0"/>
                <a:cs typeface="Lucida Grande" charset="0"/>
                <a:sym typeface="Lucida Grande" charset="0"/>
              </a:rPr>
              <a:t>Como dijimos la mayoría de la población sólo puede comprender el 31% de los textos que lee, por lo tanto tiene dificultades para aprehender y relacionar lo leído con sus conocimientos previos. Lo mismo sucede a la hora de responder preguntas y emitir opinión acerca de lo que leen.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a:latin typeface="Lucida Grande" charset="0"/>
                <a:cs typeface="Lucida Grande" charset="0"/>
                <a:sym typeface="Lucida Grande" charset="0"/>
              </a:rPr>
              <a:t>Se emplea el concepto de analfabetismo funcional para designar a la persona que aparenta un conocimiento que realmente no posee. Además de la capacidad para entender palabras, la capacidad para entender imágenes, dado que la sociedad en general se está convirtiendo en una sociedad de la imagen.</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2400">
              <a:latin typeface="Lucida Grande" charset="0"/>
              <a:cs typeface="Lucida Grande" charset="0"/>
              <a:sym typeface="Lucida Grande" charset="0"/>
            </a:endParaRP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n-US" sz="2400">
                <a:latin typeface="Lucida Grande" charset="0"/>
                <a:cs typeface="Lucida Grande" charset="0"/>
                <a:sym typeface="Lucida Grande" charset="0"/>
              </a:rPr>
              <a:t>Ser analfabeto es pertenecer a una cultura letrada y no dominar las técnicas de escribir y leer (Freire, 1973). De ahí que este concepto de analfabeto no tendría sentido en sociedades con culturas orales</a:t>
            </a:r>
          </a:p>
          <a:p>
            <a: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endParaRPr lang="en-US" sz="220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0658" name="Rectangle 2"/>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2400" u="sng">
                <a:latin typeface="Lucida Grande" charset="0"/>
                <a:cs typeface="Lucida Grande" charset="0"/>
                <a:sym typeface="Lucida Grande" charset="0"/>
                <a:hlinkClick r:id="rId3"/>
              </a:rPr>
              <a:t>Walter J. Ong</a:t>
            </a:r>
            <a:r>
              <a:rPr lang="en-US" sz="2400">
                <a:latin typeface="Lucida Grande" charset="0"/>
                <a:cs typeface="Lucida Grande" charset="0"/>
                <a:sym typeface="Lucida Grande" charset="0"/>
              </a:rPr>
              <a:t>, dice que las tecnologías no son sólo recursos externos, sino también, elementos y sistemas transformadores de la conciencia.</a:t>
            </a:r>
          </a:p>
          <a:p>
            <a:endParaRPr lang="en-US" sz="2400">
              <a:latin typeface="Lucida Grande" charset="0"/>
              <a:cs typeface="Lucida Grande" charset="0"/>
              <a:sym typeface="Lucida Grande" charset="0"/>
            </a:endParaRPr>
          </a:p>
          <a:p>
            <a:r>
              <a:rPr lang="en-US" sz="2400">
                <a:latin typeface="Lucida Grande" charset="0"/>
                <a:cs typeface="Lucida Grande" charset="0"/>
                <a:sym typeface="Lucida Grande" charset="0"/>
              </a:rPr>
              <a:t>La seducción que hoy sentimos por Internet y las Redes sociales por retornar a la oralidad son cada vez más claras. La evidente transformación que estimulan las comunicaciones electrónicas, está llevando a la conciencia humana hacia una nueva era de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oralidad electrónica</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Una era que ostenta asombrosas similitudes con las culturas tribales de la antigüedad y que forjan una nueva mística de participación comunitaria, mediante el empleo de un lenguaje particularmente emocional (de carácter casi ritual) aunque también integrado a formas objetivamente racionales. La voz que se desplaza del teclado a la pantalla, del corazón a la mente, es el permiso que nos hemos dado de ser más humanos y de hablar como humanos.</a:t>
            </a:r>
          </a:p>
          <a:p>
            <a:r>
              <a:rPr lang="en-US" sz="2400">
                <a:latin typeface="Lucida Grande" charset="0"/>
                <a:cs typeface="Lucida Grande" charset="0"/>
                <a:sym typeface="Lucida Grande" charset="0"/>
              </a:rPr>
              <a:t>So orienta entonces un carácter transformador, porque estamos buscando más profundamente en nuestro interior. Allí donde la oralidad primitiva estimulaba la espontaneidad, porque no disponía del poder de reflexión analítica que comporta la racionalidad de la escritura, la nueva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oralidad electrónica</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integra aspectos que parecían antagónicos; así, despierta la espontaneidad, la creatividad y la emocionalidad intuitiva porque, a través de la reflexión analítica, podemos concluir que tanto espontaneidad como emocionalidad son algo bueno y liberador para nuestras vidas.</a:t>
            </a:r>
          </a:p>
          <a:p>
            <a:r>
              <a:rPr lang="en-US" sz="2400">
                <a:latin typeface="Lucida Grande" charset="0"/>
                <a:cs typeface="Lucida Grande" charset="0"/>
                <a:sym typeface="Lucida Grande" charset="0"/>
              </a:rPr>
              <a:t>Las historias trasforman la información en emoción.</a:t>
            </a:r>
          </a:p>
          <a:p>
            <a:r>
              <a:rPr lang="en-US" sz="2400">
                <a:latin typeface="Lucida Grande" charset="0"/>
                <a:cs typeface="Lucida Grande" charset="0"/>
                <a:sym typeface="Lucida Grande" charset="0"/>
              </a:rPr>
              <a:t>La conectividad nos está facilitando la capacidad de recrear una </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mega-ágora comunicacional</a:t>
            </a:r>
            <a:r>
              <a:rPr lang="ja-JP" altLang="en-US" sz="2400">
                <a:latin typeface="Arial"/>
                <a:cs typeface="Lucida Grande" charset="0"/>
                <a:sym typeface="Lucida Grande" charset="0"/>
              </a:rPr>
              <a:t>”</a:t>
            </a:r>
            <a:r>
              <a:rPr lang="en-US" sz="2400">
                <a:latin typeface="Lucida Grande" charset="0"/>
                <a:cs typeface="Lucida Grande" charset="0"/>
                <a:sym typeface="Lucida Grande" charset="0"/>
              </a:rPr>
              <a:t> donde todos podemos, no ya aisladamente, pero sí en núcleos comunitarios parcialmente distinguibles, sentirnos parte de algo más grande que a nosotros mismos y que nos une a todos.</a:t>
            </a:r>
          </a:p>
          <a:p>
            <a:r>
              <a:rPr lang="en-US" sz="2400">
                <a:latin typeface="Lucida Grande" charset="0"/>
                <a:cs typeface="Lucida Grande" charset="0"/>
                <a:sym typeface="Lucida Grande" charset="0"/>
              </a:rPr>
              <a:t>El ciberespacio nos permite deslocalizar (espacial y, a veces, temporalmente) a la comunidad con la que interactuamos y crea un paisaje de significados múltiples con el que podemos jugar. Con excepción del lenguaje, Internet es EL MEDIO DE COMUNICACIÓN hoy en día.</a:t>
            </a:r>
          </a:p>
          <a:p>
            <a:pPr>
              <a:spcBef>
                <a:spcPts val="1000"/>
              </a:spcBef>
            </a:pPr>
            <a:endParaRPr lang="en-US" sz="2200">
              <a:latin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76BCD3CB-0939-D34B-90B4-2E063A01BE31}" type="datetimeFigureOut">
              <a:rPr lang="es-ES" smtClean="0"/>
              <a:t>25-08-12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1938267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6BCD3CB-0939-D34B-90B4-2E063A01BE31}" type="datetimeFigureOut">
              <a:rPr lang="es-ES" smtClean="0"/>
              <a:t>25-08-12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3122230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Marcador de fecha 3"/>
          <p:cNvSpPr>
            <a:spLocks noGrp="1"/>
          </p:cNvSpPr>
          <p:nvPr>
            <p:ph type="dt" sz="half" idx="10"/>
          </p:nvPr>
        </p:nvSpPr>
        <p:spPr/>
        <p:txBody>
          <a:bodyPr/>
          <a:lstStyle/>
          <a:p>
            <a:fld id="{76BCD3CB-0939-D34B-90B4-2E063A01BE31}" type="datetimeFigureOut">
              <a:rPr lang="es-ES" smtClean="0"/>
              <a:t>25-08-12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333229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fecha 4"/>
          <p:cNvSpPr>
            <a:spLocks noGrp="1"/>
          </p:cNvSpPr>
          <p:nvPr>
            <p:ph type="dt" sz="half" idx="10"/>
          </p:nvPr>
        </p:nvSpPr>
        <p:spPr/>
        <p:txBody>
          <a:bodyPr/>
          <a:lstStyle/>
          <a:p>
            <a:fld id="{76BCD3CB-0939-D34B-90B4-2E063A01BE31}" type="datetimeFigureOut">
              <a:rPr lang="es-ES" smtClean="0"/>
              <a:t>25-08-12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2663367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Marcador de fecha 6"/>
          <p:cNvSpPr>
            <a:spLocks noGrp="1"/>
          </p:cNvSpPr>
          <p:nvPr>
            <p:ph type="dt" sz="half" idx="10"/>
          </p:nvPr>
        </p:nvSpPr>
        <p:spPr/>
        <p:txBody>
          <a:bodyPr/>
          <a:lstStyle/>
          <a:p>
            <a:fld id="{76BCD3CB-0939-D34B-90B4-2E063A01BE31}" type="datetimeFigureOut">
              <a:rPr lang="es-ES" smtClean="0"/>
              <a:t>25-08-12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723317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fecha 2"/>
          <p:cNvSpPr>
            <a:spLocks noGrp="1"/>
          </p:cNvSpPr>
          <p:nvPr>
            <p:ph type="dt" sz="half" idx="10"/>
          </p:nvPr>
        </p:nvSpPr>
        <p:spPr/>
        <p:txBody>
          <a:bodyPr/>
          <a:lstStyle/>
          <a:p>
            <a:fld id="{76BCD3CB-0939-D34B-90B4-2E063A01BE31}" type="datetimeFigureOut">
              <a:rPr lang="es-ES" smtClean="0"/>
              <a:t>25-08-12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340553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6BCD3CB-0939-D34B-90B4-2E063A01BE31}" type="datetimeFigureOut">
              <a:rPr lang="es-ES" smtClean="0"/>
              <a:t>25-08-12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463140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76BCD3CB-0939-D34B-90B4-2E063A01BE31}" type="datetimeFigureOut">
              <a:rPr lang="es-ES" smtClean="0"/>
              <a:t>25-08-12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646705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Marcador de fecha 4"/>
          <p:cNvSpPr>
            <a:spLocks noGrp="1"/>
          </p:cNvSpPr>
          <p:nvPr>
            <p:ph type="dt" sz="half" idx="10"/>
          </p:nvPr>
        </p:nvSpPr>
        <p:spPr/>
        <p:txBody>
          <a:bodyPr/>
          <a:lstStyle/>
          <a:p>
            <a:fld id="{76BCD3CB-0939-D34B-90B4-2E063A01BE31}" type="datetimeFigureOut">
              <a:rPr lang="es-ES" smtClean="0"/>
              <a:t>25-08-12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2918444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6BCD3CB-0939-D34B-90B4-2E063A01BE31}" type="datetimeFigureOut">
              <a:rPr lang="es-ES" smtClean="0"/>
              <a:t>25-08-12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802642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10"/>
          </p:nvPr>
        </p:nvSpPr>
        <p:spPr/>
        <p:txBody>
          <a:bodyPr/>
          <a:lstStyle/>
          <a:p>
            <a:fld id="{76BCD3CB-0939-D34B-90B4-2E063A01BE31}" type="datetimeFigureOut">
              <a:rPr lang="es-ES" smtClean="0"/>
              <a:t>25-08-12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361B06-9DA6-9E41-B585-F65AD3E31C77}" type="slidenum">
              <a:rPr lang="es-ES" smtClean="0"/>
              <a:t>‹Nr.›</a:t>
            </a:fld>
            <a:endParaRPr lang="es-ES"/>
          </a:p>
        </p:txBody>
      </p:sp>
    </p:spTree>
    <p:extLst>
      <p:ext uri="{BB962C8B-B14F-4D97-AF65-F5344CB8AC3E}">
        <p14:creationId xmlns:p14="http://schemas.microsoft.com/office/powerpoint/2010/main" val="17347343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CD3CB-0939-D34B-90B4-2E063A01BE31}" type="datetimeFigureOut">
              <a:rPr lang="es-ES" smtClean="0"/>
              <a:t>25-08-12</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61B06-9DA6-9E41-B585-F65AD3E31C77}" type="slidenum">
              <a:rPr lang="es-ES" smtClean="0"/>
              <a:t>‹Nr.›</a:t>
            </a:fld>
            <a:endParaRPr lang="es-ES"/>
          </a:p>
        </p:txBody>
      </p:sp>
    </p:spTree>
    <p:extLst>
      <p:ext uri="{BB962C8B-B14F-4D97-AF65-F5344CB8AC3E}">
        <p14:creationId xmlns:p14="http://schemas.microsoft.com/office/powerpoint/2010/main" val="339853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e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audio" Target="../media/audio2.bin"/><Relationship Id="rId4" Type="http://schemas.openxmlformats.org/officeDocument/2006/relationships/image" Target="../media/image19.jpg"/><Relationship Id="rId1" Type="http://schemas.openxmlformats.org/officeDocument/2006/relationships/slideLayout" Target="../slideLayouts/slideLayout7.xml"/><Relationship Id="rId2" Type="http://schemas.openxmlformats.org/officeDocument/2006/relationships/audio" Target="../media/audio1.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23.jpg"/></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7.jpg"/></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Documento_de_Microsoft_Word_97_-_20041.doc"/><Relationship Id="rId4" Type="http://schemas.openxmlformats.org/officeDocument/2006/relationships/image" Target="../media/image30.emf"/><Relationship Id="rId5" Type="http://schemas.openxmlformats.org/officeDocument/2006/relationships/image" Target="../media/image31.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eaLnBrk="1" hangingPunct="1">
              <a:defRPr/>
            </a:pPr>
            <a:r>
              <a:rPr lang="es-ES" sz="4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a:cs typeface="Arial Black"/>
              </a:rPr>
              <a:t>Cultura – Cosmovisión y Evangelización </a:t>
            </a:r>
          </a:p>
        </p:txBody>
      </p:sp>
      <p:sp>
        <p:nvSpPr>
          <p:cNvPr id="3" name="CuadroTexto 2"/>
          <p:cNvSpPr txBox="1"/>
          <p:nvPr/>
        </p:nvSpPr>
        <p:spPr>
          <a:xfrm>
            <a:off x="5543898" y="6349603"/>
            <a:ext cx="4771529" cy="369332"/>
          </a:xfrm>
          <a:prstGeom prst="rect">
            <a:avLst/>
          </a:prstGeom>
          <a:noFill/>
        </p:spPr>
        <p:txBody>
          <a:bodyPr wrap="square" rtlCol="0">
            <a:spAutoFit/>
          </a:bodyPr>
          <a:lstStyle/>
          <a:p>
            <a:r>
              <a:rPr lang="es-E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Andrés Casanueva - CTEN</a:t>
            </a:r>
            <a:endParaRPr lang="es-E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3763127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medium_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5338" cy="6899275"/>
          </a:xfrm>
          <a:prstGeom prst="rect">
            <a:avLst/>
          </a:prstGeom>
          <a:noFill/>
          <a:extLst>
            <a:ext uri="{909E8E84-426E-40dd-AFC4-6F175D3DCCD1}">
              <a14:hiddenFill xmlns:a14="http://schemas.microsoft.com/office/drawing/2010/main">
                <a:solidFill>
                  <a:srgbClr val="FFFFFF"/>
                </a:solidFill>
              </a14:hiddenFill>
            </a:ext>
          </a:extLst>
        </p:spPr>
      </p:pic>
      <p:sp>
        <p:nvSpPr>
          <p:cNvPr id="32773" name="Rectangle 5"/>
          <p:cNvSpPr>
            <a:spLocks noGrp="1" noChangeArrowheads="1"/>
          </p:cNvSpPr>
          <p:nvPr>
            <p:ph type="body" idx="1"/>
          </p:nvPr>
        </p:nvSpPr>
        <p:spPr>
          <a:xfrm>
            <a:off x="323850" y="0"/>
            <a:ext cx="9144000" cy="1152525"/>
          </a:xfrm>
          <a:noFill/>
          <a:ln/>
        </p:spPr>
        <p:txBody>
          <a:bodyPr/>
          <a:lstStyle/>
          <a:p>
            <a:pPr>
              <a:lnSpc>
                <a:spcPct val="90000"/>
              </a:lnSpc>
              <a:buFontTx/>
              <a:buNone/>
            </a:pPr>
            <a:r>
              <a:rPr lang="en-US" b="1" i="1">
                <a:solidFill>
                  <a:schemeClr val="bg1"/>
                </a:solidFill>
                <a:latin typeface="Georgia" charset="0"/>
              </a:rPr>
              <a:t>Nosotros no vemos las cosas como ellas son, sino como nosotros somos</a:t>
            </a:r>
            <a:r>
              <a:rPr lang="en-US" sz="3600" b="1">
                <a:solidFill>
                  <a:schemeClr val="bg1"/>
                </a:solidFill>
              </a:rPr>
              <a:t>   </a:t>
            </a:r>
            <a:r>
              <a:rPr lang="en-US" sz="2000" b="1" i="1">
                <a:solidFill>
                  <a:schemeClr val="bg1"/>
                </a:solidFill>
              </a:rPr>
              <a:t>(El Talmud)</a:t>
            </a:r>
          </a:p>
        </p:txBody>
      </p:sp>
      <p:sp>
        <p:nvSpPr>
          <p:cNvPr id="2" name="Elipse 1"/>
          <p:cNvSpPr/>
          <p:nvPr/>
        </p:nvSpPr>
        <p:spPr>
          <a:xfrm rot="166127">
            <a:off x="323481" y="5776662"/>
            <a:ext cx="3473327" cy="697030"/>
          </a:xfrm>
          <a:prstGeom prst="ellipse">
            <a:avLst/>
          </a:prstGeom>
          <a:solidFill>
            <a:schemeClr val="accent2"/>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s-ES" sz="2400" dirty="0" smtClean="0"/>
              <a:t>¿Qué ves aquí?</a:t>
            </a:r>
            <a:endParaRPr lang="es-ES" sz="2400" dirty="0"/>
          </a:p>
        </p:txBody>
      </p:sp>
    </p:spTree>
    <p:extLst>
      <p:ext uri="{BB962C8B-B14F-4D97-AF65-F5344CB8AC3E}">
        <p14:creationId xmlns:p14="http://schemas.microsoft.com/office/powerpoint/2010/main" val="11208035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32773">
                                            <p:txEl>
                                              <p:pRg st="0" end="0"/>
                                            </p:txEl>
                                          </p:spTgt>
                                        </p:tgtEl>
                                        <p:attrNameLst>
                                          <p:attrName>style.visibility</p:attrName>
                                        </p:attrNameLst>
                                      </p:cBhvr>
                                      <p:to>
                                        <p:strVal val="visible"/>
                                      </p:to>
                                    </p:set>
                                    <p:animEffect transition="in" filter="blinds(horizontal)">
                                      <p:cBhvr>
                                        <p:cTn id="11" dur="500"/>
                                        <p:tgtEl>
                                          <p:spTgt spid="327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6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a:cs typeface="Arial Black"/>
              </a:rPr>
              <a:t>3 </a:t>
            </a:r>
            <a:r>
              <a:rPr lang="en-US" sz="60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a:cs typeface="Arial Black"/>
              </a:rPr>
              <a:t>Conceptos</a:t>
            </a:r>
            <a:endParaRPr lang="en-US"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lack"/>
              <a:cs typeface="Arial Black"/>
            </a:endParaRPr>
          </a:p>
        </p:txBody>
      </p:sp>
      <p:sp>
        <p:nvSpPr>
          <p:cNvPr id="4099" name="Rectangle 3"/>
          <p:cNvSpPr>
            <a:spLocks noGrp="1" noChangeArrowheads="1"/>
          </p:cNvSpPr>
          <p:nvPr>
            <p:ph type="body" idx="1"/>
          </p:nvPr>
        </p:nvSpPr>
        <p:spPr>
          <a:xfrm>
            <a:off x="838200" y="1799886"/>
            <a:ext cx="7848600" cy="4419600"/>
          </a:xfrm>
        </p:spPr>
        <p:txBody>
          <a:bodyPr/>
          <a:lstStyle/>
          <a:p>
            <a:r>
              <a:rPr lang="en-US" sz="4000" b="1" u="sng"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Cosmovisi</a:t>
            </a:r>
            <a:r>
              <a:rPr lang="en-US" altLang="ja-JP" sz="4000" b="1" u="sng"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ón</a:t>
            </a:r>
            <a:r>
              <a:rPr lang="en-US" altLang="ja-JP"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altLang="ja-JP"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como</a:t>
            </a:r>
            <a:r>
              <a:rPr lang="en-US" altLang="ja-JP"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se </a:t>
            </a:r>
            <a:r>
              <a:rPr lang="en-US" altLang="ja-JP"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ve</a:t>
            </a:r>
            <a:r>
              <a:rPr lang="en-US" altLang="ja-JP"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el </a:t>
            </a:r>
            <a:r>
              <a:rPr lang="en-US" altLang="ja-JP"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mundo</a:t>
            </a:r>
            <a:endParaRPr lang="en-US" altLang="ja-JP"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endParaRPr>
          </a:p>
          <a:p>
            <a:r>
              <a:rPr lang="en-US" altLang="ja-JP" sz="4000" b="1" u="sng"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C</a:t>
            </a:r>
            <a:r>
              <a:rPr lang="en-US" sz="4000" b="1" u="sng"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ultura</a:t>
            </a:r>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lo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que</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el hombre </a:t>
            </a:r>
            <a:r>
              <a:rPr lang="en-US" sz="36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hace</a:t>
            </a:r>
            <a:r>
              <a:rPr lang="en-US" sz="3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en </a:t>
            </a:r>
            <a:r>
              <a:rPr lang="en-US" sz="36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relación</a:t>
            </a:r>
            <a:r>
              <a:rPr lang="en-US" sz="3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con </a:t>
            </a:r>
            <a:r>
              <a:rPr lang="en-US" sz="36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otros</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endParaRPr>
          </a:p>
          <a:p>
            <a:r>
              <a:rPr lang="en-US" sz="4000" b="1" u="sng"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Trancultural</a:t>
            </a:r>
            <a:r>
              <a:rPr lang="en-U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sz="4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lo </a:t>
            </a:r>
            <a:r>
              <a:rPr lang="en-US" sz="36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que</a:t>
            </a:r>
            <a:r>
              <a:rPr lang="en-US" sz="36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traspasa</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las</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rPr>
              <a:t>culturas</a:t>
            </a:r>
            <a:endParaRPr lang="en-US" sz="2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Bold" charset="0"/>
            </a:endParaRPr>
          </a:p>
          <a:p>
            <a:endParaRPr lang="en-US" dirty="0">
              <a:latin typeface="Arial Bold" charset="0"/>
            </a:endParaRPr>
          </a:p>
        </p:txBody>
      </p:sp>
    </p:spTree>
    <p:extLst>
      <p:ext uri="{BB962C8B-B14F-4D97-AF65-F5344CB8AC3E}">
        <p14:creationId xmlns:p14="http://schemas.microsoft.com/office/powerpoint/2010/main" val="411462594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6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Bold" charset="0"/>
              </a:rPr>
              <a:t>3 </a:t>
            </a:r>
            <a:r>
              <a:rPr lang="en-US" sz="6600" b="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Bold" charset="0"/>
              </a:rPr>
              <a:t>Contextos</a:t>
            </a:r>
            <a:endPar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Bold" charset="0"/>
            </a:endParaRPr>
          </a:p>
        </p:txBody>
      </p:sp>
      <p:sp>
        <p:nvSpPr>
          <p:cNvPr id="6147" name="Rectangle 3"/>
          <p:cNvSpPr>
            <a:spLocks noGrp="1" noChangeArrowheads="1"/>
          </p:cNvSpPr>
          <p:nvPr>
            <p:ph type="body" idx="1"/>
          </p:nvPr>
        </p:nvSpPr>
        <p:spPr/>
        <p:txBody>
          <a:bodyPr>
            <a:normAutofit/>
          </a:bodyPr>
          <a:lstStyle/>
          <a:p>
            <a:pPr>
              <a:buFontTx/>
              <a:buNone/>
            </a:pPr>
            <a:r>
              <a:rPr lang="en-US" sz="4000" b="1" u="sng" dirty="0" err="1">
                <a:solidFill>
                  <a:srgbClr val="FFFF00"/>
                </a:solidFill>
                <a:latin typeface="Arial Bold" charset="0"/>
              </a:rPr>
              <a:t>Cosmovisi</a:t>
            </a:r>
            <a:r>
              <a:rPr lang="en-US" altLang="ja-JP" sz="4000" b="1" u="sng" dirty="0" err="1">
                <a:solidFill>
                  <a:srgbClr val="FFFF00"/>
                </a:solidFill>
                <a:latin typeface="Arial Bold" charset="0"/>
              </a:rPr>
              <a:t>ón</a:t>
            </a:r>
            <a:r>
              <a:rPr lang="en-US" altLang="ja-JP" sz="4000" b="1" u="sng" dirty="0">
                <a:solidFill>
                  <a:srgbClr val="FFFF00"/>
                </a:solidFill>
                <a:latin typeface="Arial Bold" charset="0"/>
              </a:rPr>
              <a:t> y </a:t>
            </a:r>
            <a:r>
              <a:rPr lang="en-US" altLang="ja-JP" sz="4000" b="1" u="sng" dirty="0" err="1">
                <a:solidFill>
                  <a:srgbClr val="FFFF00"/>
                </a:solidFill>
                <a:latin typeface="Arial Bold" charset="0"/>
              </a:rPr>
              <a:t>Cultura</a:t>
            </a:r>
            <a:r>
              <a:rPr lang="en-US" altLang="ja-JP" sz="4000" b="1" dirty="0">
                <a:solidFill>
                  <a:srgbClr val="FFFF00"/>
                </a:solidFill>
                <a:latin typeface="Arial Bold" charset="0"/>
              </a:rPr>
              <a:t>: </a:t>
            </a:r>
            <a:endParaRPr lang="en-US" altLang="ja-JP" sz="4000" b="1" dirty="0" smtClean="0">
              <a:solidFill>
                <a:srgbClr val="FFFF00"/>
              </a:solidFill>
              <a:latin typeface="Arial Bold" charset="0"/>
            </a:endParaRPr>
          </a:p>
          <a:p>
            <a:pPr>
              <a:buFontTx/>
              <a:buNone/>
            </a:pPr>
            <a:endParaRPr lang="en-US" altLang="ja-JP" sz="3600" b="1" dirty="0">
              <a:solidFill>
                <a:srgbClr val="FFFF00"/>
              </a:solidFill>
              <a:latin typeface="Arial Bold" charset="0"/>
            </a:endParaRPr>
          </a:p>
          <a:p>
            <a:r>
              <a:rPr lang="en-US" altLang="ja-JP" sz="4000" b="1" dirty="0">
                <a:solidFill>
                  <a:srgbClr val="FFFF00"/>
                </a:solidFill>
                <a:latin typeface="Arial Bold" charset="0"/>
              </a:rPr>
              <a:t>Del </a:t>
            </a:r>
            <a:r>
              <a:rPr lang="en-US" altLang="ja-JP" sz="4000" b="1" dirty="0" err="1">
                <a:solidFill>
                  <a:srgbClr val="FFFF00"/>
                </a:solidFill>
                <a:latin typeface="Arial Bold" charset="0"/>
              </a:rPr>
              <a:t>texto</a:t>
            </a:r>
            <a:r>
              <a:rPr lang="en-US" altLang="ja-JP" sz="4000" b="1" dirty="0">
                <a:solidFill>
                  <a:srgbClr val="FFFF00"/>
                </a:solidFill>
                <a:latin typeface="Arial Bold" charset="0"/>
              </a:rPr>
              <a:t> </a:t>
            </a:r>
            <a:r>
              <a:rPr lang="en-US" altLang="ja-JP" sz="3600" dirty="0">
                <a:solidFill>
                  <a:srgbClr val="FFFF00"/>
                </a:solidFill>
                <a:latin typeface="Arial Bold" charset="0"/>
              </a:rPr>
              <a:t>(</a:t>
            </a:r>
            <a:r>
              <a:rPr lang="en-US" altLang="ja-JP" sz="3600" dirty="0" err="1">
                <a:solidFill>
                  <a:srgbClr val="FFFF00"/>
                </a:solidFill>
                <a:latin typeface="Arial Bold" charset="0"/>
              </a:rPr>
              <a:t>las</a:t>
            </a:r>
            <a:r>
              <a:rPr lang="en-US" altLang="ja-JP" sz="3600" dirty="0">
                <a:solidFill>
                  <a:srgbClr val="FFFF00"/>
                </a:solidFill>
                <a:latin typeface="Arial Bold" charset="0"/>
              </a:rPr>
              <a:t> </a:t>
            </a:r>
            <a:r>
              <a:rPr lang="en-US" altLang="ja-JP" sz="3600" dirty="0" err="1">
                <a:solidFill>
                  <a:srgbClr val="FFFF00"/>
                </a:solidFill>
                <a:latin typeface="Arial Bold" charset="0"/>
              </a:rPr>
              <a:t>Sagradas</a:t>
            </a:r>
            <a:r>
              <a:rPr lang="en-US" altLang="ja-JP" sz="3600" dirty="0">
                <a:solidFill>
                  <a:srgbClr val="FFFF00"/>
                </a:solidFill>
                <a:latin typeface="Arial Bold" charset="0"/>
              </a:rPr>
              <a:t> </a:t>
            </a:r>
            <a:r>
              <a:rPr lang="en-US" altLang="ja-JP" sz="3600" dirty="0" err="1">
                <a:solidFill>
                  <a:srgbClr val="FFFF00"/>
                </a:solidFill>
                <a:latin typeface="Arial Bold" charset="0"/>
              </a:rPr>
              <a:t>Escrituras</a:t>
            </a:r>
            <a:r>
              <a:rPr lang="en-US" altLang="ja-JP" sz="3600" dirty="0" smtClean="0">
                <a:solidFill>
                  <a:srgbClr val="FFFF00"/>
                </a:solidFill>
                <a:latin typeface="Arial Bold" charset="0"/>
              </a:rPr>
              <a:t>)</a:t>
            </a:r>
            <a:endParaRPr lang="en-US" altLang="ja-JP" sz="3600" dirty="0">
              <a:solidFill>
                <a:srgbClr val="FFFF00"/>
              </a:solidFill>
              <a:latin typeface="Arial Bold" charset="0"/>
            </a:endParaRPr>
          </a:p>
          <a:p>
            <a:r>
              <a:rPr lang="en-US" altLang="ja-JP" sz="4000" b="1" dirty="0">
                <a:solidFill>
                  <a:srgbClr val="FFFF00"/>
                </a:solidFill>
                <a:latin typeface="Arial Bold" charset="0"/>
              </a:rPr>
              <a:t>De </a:t>
            </a:r>
            <a:r>
              <a:rPr lang="en-US" altLang="ja-JP" sz="4000" b="1" dirty="0" err="1">
                <a:solidFill>
                  <a:srgbClr val="FFFF00"/>
                </a:solidFill>
                <a:latin typeface="Arial Bold" charset="0"/>
              </a:rPr>
              <a:t>nuestro</a:t>
            </a:r>
            <a:r>
              <a:rPr lang="en-US" altLang="ja-JP" sz="4000" b="1" dirty="0">
                <a:solidFill>
                  <a:srgbClr val="FFFF00"/>
                </a:solidFill>
                <a:latin typeface="Arial Bold" charset="0"/>
              </a:rPr>
              <a:t> </a:t>
            </a:r>
            <a:r>
              <a:rPr lang="en-US" altLang="ja-JP" sz="4000" b="1" dirty="0" err="1">
                <a:solidFill>
                  <a:srgbClr val="FFFF00"/>
                </a:solidFill>
                <a:latin typeface="Arial Bold" charset="0"/>
              </a:rPr>
              <a:t>contexto</a:t>
            </a:r>
            <a:endParaRPr lang="en-US" altLang="ja-JP" sz="4000" b="1" dirty="0">
              <a:solidFill>
                <a:srgbClr val="FFFF00"/>
              </a:solidFill>
              <a:latin typeface="Arial Bold" charset="0"/>
            </a:endParaRPr>
          </a:p>
          <a:p>
            <a:r>
              <a:rPr lang="en-US" altLang="ja-JP" sz="4000" b="1" dirty="0">
                <a:solidFill>
                  <a:srgbClr val="FFFF00"/>
                </a:solidFill>
                <a:latin typeface="Arial Bold" charset="0"/>
              </a:rPr>
              <a:t>Del </a:t>
            </a:r>
            <a:r>
              <a:rPr lang="en-US" altLang="ja-JP" sz="4000" b="1" dirty="0" err="1" smtClean="0">
                <a:solidFill>
                  <a:srgbClr val="FFFF00"/>
                </a:solidFill>
                <a:latin typeface="Arial Bold" charset="0"/>
              </a:rPr>
              <a:t>contexto</a:t>
            </a:r>
            <a:r>
              <a:rPr lang="en-US" altLang="ja-JP" sz="4000" b="1" dirty="0" smtClean="0">
                <a:solidFill>
                  <a:srgbClr val="FFFF00"/>
                </a:solidFill>
                <a:latin typeface="Arial Bold" charset="0"/>
              </a:rPr>
              <a:t> receptor</a:t>
            </a:r>
            <a:endParaRPr lang="en-US" sz="4000" b="1" dirty="0">
              <a:latin typeface="Arial Bold" charset="0"/>
            </a:endParaRPr>
          </a:p>
        </p:txBody>
      </p:sp>
    </p:spTree>
    <p:extLst>
      <p:ext uri="{BB962C8B-B14F-4D97-AF65-F5344CB8AC3E}">
        <p14:creationId xmlns:p14="http://schemas.microsoft.com/office/powerpoint/2010/main" val="21152081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81883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66952533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614" name="Group 1054"/>
          <p:cNvGraphicFramePr>
            <a:graphicFrameLocks noGrp="1"/>
          </p:cNvGraphicFramePr>
          <p:nvPr/>
        </p:nvGraphicFramePr>
        <p:xfrm>
          <a:off x="457200" y="533400"/>
          <a:ext cx="533400" cy="5867400"/>
        </p:xfrm>
        <a:graphic>
          <a:graphicData uri="http://schemas.openxmlformats.org/drawingml/2006/table">
            <a:tbl>
              <a:tblPr/>
              <a:tblGrid>
                <a:gridCol w="533400"/>
              </a:tblGrid>
              <a:tr h="5867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charset="0"/>
                        <a:ea typeface="ＭＳ Ｐゴシック"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graphicFrame>
        <p:nvGraphicFramePr>
          <p:cNvPr id="67613" name="Group 1053"/>
          <p:cNvGraphicFramePr>
            <a:graphicFrameLocks noGrp="1"/>
          </p:cNvGraphicFramePr>
          <p:nvPr/>
        </p:nvGraphicFramePr>
        <p:xfrm>
          <a:off x="990600" y="533400"/>
          <a:ext cx="7696200" cy="5867400"/>
        </p:xfrm>
        <a:graphic>
          <a:graphicData uri="http://schemas.openxmlformats.org/drawingml/2006/table">
            <a:tbl>
              <a:tblPr/>
              <a:tblGrid>
                <a:gridCol w="2341563"/>
                <a:gridCol w="5354637"/>
              </a:tblGrid>
              <a:tr h="28273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NIVEL SUPERFICIAL</a:t>
                      </a:r>
                      <a:endParaRPr kumimoji="0" lang="en-US" sz="1800" b="1" i="0" u="none" strike="noStrike" cap="none" normalizeH="0" baseline="0">
                        <a:ln>
                          <a:noFill/>
                        </a:ln>
                        <a:solidFill>
                          <a:srgbClr val="FFFC8B"/>
                        </a:solidFill>
                        <a:effectLst/>
                        <a:latin typeface="Times New Roman"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ITEMS (Objetos materiales, ideas, palabras)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PATRONES (Planes de construcci</a:t>
                      </a:r>
                      <a:r>
                        <a:rPr kumimoji="0" lang="en-US" altLang="ja-JP" sz="1800" b="1" i="0" u="none" strike="noStrike" cap="none" normalizeH="0" baseline="0">
                          <a:ln>
                            <a:noFill/>
                          </a:ln>
                          <a:solidFill>
                            <a:schemeClr val="tx1"/>
                          </a:solidFill>
                          <a:effectLst/>
                          <a:latin typeface="Times New Roman" charset="0"/>
                          <a:ea typeface="ＭＳ Ｐゴシック" charset="0"/>
                          <a:cs typeface="ＭＳ Ｐゴシック" charset="0"/>
                        </a:rPr>
                        <a:t>ón, rituales, patrones gramaticales)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ja-JP" sz="1800" b="1" i="0" u="none" strike="noStrike" cap="none" normalizeH="0" baseline="0">
                          <a:ln>
                            <a:noFill/>
                          </a:ln>
                          <a:solidFill>
                            <a:schemeClr val="tx1"/>
                          </a:solidFill>
                          <a:effectLst/>
                          <a:latin typeface="Times New Roman" charset="0"/>
                          <a:ea typeface="ＭＳ Ｐゴシック" charset="0"/>
                          <a:cs typeface="ＭＳ Ｐゴシック" charset="0"/>
                        </a:rPr>
                        <a:t>ESTRUCTURAS (Construcciones, instituciones, estructura del lenguaje)</a:t>
                      </a:r>
                      <a:endParaRPr kumimoji="0" lang="en-US" sz="1800" b="1" i="0" u="none" strike="noStrike" cap="none" normalizeH="0" baseline="0">
                        <a:ln>
                          <a:noFill/>
                        </a:ln>
                        <a:solidFill>
                          <a:srgbClr val="FFFC8B"/>
                        </a:solidFill>
                        <a:effectLst/>
                        <a:latin typeface="Times New Roman"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0400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NIVEL PROFUNDO (COSMOVISION, ASUNCIONES E IMÁGENES)</a:t>
                      </a:r>
                      <a:endParaRPr kumimoji="0" lang="en-US" sz="1800" b="0" i="0" u="none" strike="noStrike" cap="none" normalizeH="0" baseline="0">
                        <a:ln>
                          <a:noFill/>
                        </a:ln>
                        <a:solidFill>
                          <a:srgbClr val="FFFC8B"/>
                        </a:solidFill>
                        <a:effectLst/>
                        <a:latin typeface="Times New Roman"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ITEMS (Asunciones, valores,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PATRONES (paradigmas)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a:ln>
                            <a:noFill/>
                          </a:ln>
                          <a:solidFill>
                            <a:schemeClr val="tx1"/>
                          </a:solidFill>
                          <a:effectLst/>
                          <a:latin typeface="Times New Roman" charset="0"/>
                          <a:ea typeface="ＭＳ Ｐゴシック" charset="0"/>
                        </a:rPr>
                        <a:t>ESTRUCTURAS (temas)</a:t>
                      </a:r>
                      <a:endParaRPr kumimoji="0" lang="en-US" sz="1800" b="0" i="0" u="none" strike="noStrike" cap="none" normalizeH="0" baseline="0">
                        <a:ln>
                          <a:noFill/>
                        </a:ln>
                        <a:solidFill>
                          <a:srgbClr val="FFFC8B"/>
                        </a:solidFill>
                        <a:effectLst/>
                        <a:latin typeface="Times New Roman"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67612" name="Text Box 1052"/>
          <p:cNvSpPr txBox="1">
            <a:spLocks noChangeArrowheads="1"/>
          </p:cNvSpPr>
          <p:nvPr/>
        </p:nvSpPr>
        <p:spPr bwMode="auto">
          <a:xfrm rot="5400000">
            <a:off x="-1096962" y="3230562"/>
            <a:ext cx="3505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b="1">
                <a:cs typeface="+mn-cs"/>
              </a:rPr>
              <a:t>FORMAS CULTURALES</a:t>
            </a:r>
            <a:endParaRPr lang="en-US">
              <a:cs typeface="+mn-cs"/>
            </a:endParaRPr>
          </a:p>
        </p:txBody>
      </p:sp>
    </p:spTree>
    <p:extLst>
      <p:ext uri="{BB962C8B-B14F-4D97-AF65-F5344CB8AC3E}">
        <p14:creationId xmlns:p14="http://schemas.microsoft.com/office/powerpoint/2010/main" val="34005265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body" idx="1"/>
          </p:nvPr>
        </p:nvSpPr>
        <p:spPr>
          <a:xfrm>
            <a:off x="521639" y="1491558"/>
            <a:ext cx="8382000" cy="4876800"/>
          </a:xfrm>
        </p:spPr>
        <p:txBody>
          <a:bodyPr/>
          <a:lstStyle/>
          <a:p>
            <a:pPr eaLnBrk="1" hangingPunct="1">
              <a:lnSpc>
                <a:spcPct val="90000"/>
              </a:lnSpc>
              <a:defRPr/>
            </a:pPr>
            <a:r>
              <a:rPr lang="en-US" sz="3600" b="1" dirty="0" smtClean="0">
                <a:solidFill>
                  <a:schemeClr val="bg1"/>
                </a:solidFill>
                <a:cs typeface="+mn-cs"/>
              </a:rPr>
              <a:t>Lo </a:t>
            </a:r>
            <a:r>
              <a:rPr lang="en-US" sz="3600" b="1" dirty="0" err="1" smtClean="0">
                <a:solidFill>
                  <a:schemeClr val="bg1"/>
                </a:solidFill>
                <a:cs typeface="+mn-cs"/>
              </a:rPr>
              <a:t>que</a:t>
            </a:r>
            <a:r>
              <a:rPr lang="en-US" sz="3600" b="1" dirty="0" smtClean="0">
                <a:solidFill>
                  <a:schemeClr val="bg1"/>
                </a:solidFill>
                <a:cs typeface="+mn-cs"/>
              </a:rPr>
              <a:t> la </a:t>
            </a:r>
            <a:r>
              <a:rPr lang="en-US" sz="3600" b="1" dirty="0" err="1" smtClean="0">
                <a:solidFill>
                  <a:schemeClr val="bg1"/>
                </a:solidFill>
                <a:cs typeface="+mn-cs"/>
              </a:rPr>
              <a:t>realidad</a:t>
            </a:r>
            <a:r>
              <a:rPr lang="en-US" sz="3600" b="1" dirty="0" smtClean="0">
                <a:solidFill>
                  <a:schemeClr val="bg1"/>
                </a:solidFill>
                <a:cs typeface="+mn-cs"/>
              </a:rPr>
              <a:t> </a:t>
            </a:r>
            <a:r>
              <a:rPr lang="en-US" sz="3600" b="1" dirty="0" err="1" smtClean="0">
                <a:solidFill>
                  <a:schemeClr val="bg1"/>
                </a:solidFill>
                <a:cs typeface="+mn-cs"/>
              </a:rPr>
              <a:t>puede</a:t>
            </a:r>
            <a:r>
              <a:rPr lang="en-US" sz="3600" b="1" dirty="0" smtClean="0">
                <a:solidFill>
                  <a:schemeClr val="bg1"/>
                </a:solidFill>
                <a:cs typeface="+mn-cs"/>
              </a:rPr>
              <a:t> o </a:t>
            </a:r>
            <a:r>
              <a:rPr lang="en-US" sz="3600" b="1" dirty="0" err="1" smtClean="0">
                <a:solidFill>
                  <a:schemeClr val="bg1"/>
                </a:solidFill>
                <a:cs typeface="+mn-cs"/>
              </a:rPr>
              <a:t>debería</a:t>
            </a:r>
            <a:r>
              <a:rPr lang="en-US" sz="3600" b="1" dirty="0" smtClean="0">
                <a:solidFill>
                  <a:schemeClr val="bg1"/>
                </a:solidFill>
                <a:cs typeface="+mn-cs"/>
              </a:rPr>
              <a:t> </a:t>
            </a:r>
            <a:r>
              <a:rPr lang="en-US" sz="3600" b="1" dirty="0" err="1" smtClean="0">
                <a:solidFill>
                  <a:schemeClr val="bg1"/>
                </a:solidFill>
                <a:cs typeface="+mn-cs"/>
              </a:rPr>
              <a:t>ser</a:t>
            </a:r>
            <a:endParaRPr lang="en-US" sz="3600" b="1" dirty="0" smtClean="0">
              <a:solidFill>
                <a:schemeClr val="bg1"/>
              </a:solidFill>
              <a:cs typeface="+mn-cs"/>
            </a:endParaRPr>
          </a:p>
          <a:p>
            <a:pPr eaLnBrk="1" hangingPunct="1">
              <a:lnSpc>
                <a:spcPct val="90000"/>
              </a:lnSpc>
              <a:defRPr/>
            </a:pPr>
            <a:r>
              <a:rPr lang="en-US" sz="3600" b="1" dirty="0" smtClean="0">
                <a:solidFill>
                  <a:schemeClr val="bg1"/>
                </a:solidFill>
                <a:cs typeface="+mn-cs"/>
              </a:rPr>
              <a:t>Lo </a:t>
            </a:r>
            <a:r>
              <a:rPr lang="en-US" sz="3600" b="1" dirty="0" err="1" smtClean="0">
                <a:solidFill>
                  <a:schemeClr val="bg1"/>
                </a:solidFill>
                <a:cs typeface="+mn-cs"/>
              </a:rPr>
              <a:t>que</a:t>
            </a:r>
            <a:r>
              <a:rPr lang="en-US" sz="3600" b="1" dirty="0" smtClean="0">
                <a:solidFill>
                  <a:schemeClr val="bg1"/>
                </a:solidFill>
                <a:cs typeface="+mn-cs"/>
              </a:rPr>
              <a:t> </a:t>
            </a:r>
            <a:r>
              <a:rPr lang="en-US" sz="3600" b="1" dirty="0" err="1" smtClean="0">
                <a:solidFill>
                  <a:schemeClr val="bg1"/>
                </a:solidFill>
                <a:cs typeface="+mn-cs"/>
              </a:rPr>
              <a:t>es</a:t>
            </a:r>
            <a:r>
              <a:rPr lang="en-US" sz="3600" b="1" dirty="0" smtClean="0">
                <a:solidFill>
                  <a:schemeClr val="bg1"/>
                </a:solidFill>
                <a:cs typeface="+mn-cs"/>
              </a:rPr>
              <a:t> </a:t>
            </a:r>
            <a:r>
              <a:rPr lang="en-US" sz="3600" b="1" dirty="0" err="1" smtClean="0">
                <a:solidFill>
                  <a:schemeClr val="bg1"/>
                </a:solidFill>
                <a:cs typeface="+mn-cs"/>
              </a:rPr>
              <a:t>considerado</a:t>
            </a:r>
            <a:r>
              <a:rPr lang="en-US" sz="3600" b="1" dirty="0" smtClean="0">
                <a:solidFill>
                  <a:schemeClr val="bg1"/>
                </a:solidFill>
                <a:cs typeface="+mn-cs"/>
              </a:rPr>
              <a:t> real, probable, </a:t>
            </a:r>
            <a:r>
              <a:rPr lang="en-US" sz="3600" b="1" dirty="0" err="1" smtClean="0">
                <a:solidFill>
                  <a:schemeClr val="bg1"/>
                </a:solidFill>
                <a:cs typeface="+mn-cs"/>
              </a:rPr>
              <a:t>posible</a:t>
            </a:r>
            <a:r>
              <a:rPr lang="en-US" sz="3600" b="1" dirty="0" smtClean="0">
                <a:solidFill>
                  <a:schemeClr val="bg1"/>
                </a:solidFill>
                <a:cs typeface="+mn-cs"/>
              </a:rPr>
              <a:t> e </a:t>
            </a:r>
            <a:r>
              <a:rPr lang="en-US" sz="3600" b="1" dirty="0" err="1" smtClean="0">
                <a:solidFill>
                  <a:schemeClr val="bg1"/>
                </a:solidFill>
                <a:cs typeface="+mn-cs"/>
              </a:rPr>
              <a:t>imposible</a:t>
            </a:r>
            <a:endParaRPr lang="en-US" sz="2000" b="1" dirty="0" smtClean="0">
              <a:solidFill>
                <a:schemeClr val="bg1"/>
              </a:solidFill>
              <a:cs typeface="+mn-cs"/>
            </a:endParaRPr>
          </a:p>
          <a:p>
            <a:pPr eaLnBrk="1" hangingPunct="1">
              <a:lnSpc>
                <a:spcPct val="90000"/>
              </a:lnSpc>
              <a:defRPr/>
            </a:pPr>
            <a:r>
              <a:rPr lang="en-US" sz="3600" b="1" dirty="0" err="1" smtClean="0">
                <a:solidFill>
                  <a:schemeClr val="bg1"/>
                </a:solidFill>
                <a:cs typeface="+mn-cs"/>
              </a:rPr>
              <a:t>Habita</a:t>
            </a:r>
            <a:r>
              <a:rPr lang="en-US" sz="3600" b="1" dirty="0" smtClean="0">
                <a:solidFill>
                  <a:schemeClr val="bg1"/>
                </a:solidFill>
                <a:cs typeface="+mn-cs"/>
              </a:rPr>
              <a:t> en el </a:t>
            </a:r>
            <a:r>
              <a:rPr lang="en-US" sz="3600" b="1" dirty="0" err="1" smtClean="0">
                <a:solidFill>
                  <a:schemeClr val="bg1"/>
                </a:solidFill>
                <a:cs typeface="+mn-cs"/>
              </a:rPr>
              <a:t>corazón</a:t>
            </a:r>
            <a:r>
              <a:rPr lang="en-US" sz="3600" b="1" dirty="0" smtClean="0">
                <a:solidFill>
                  <a:schemeClr val="bg1"/>
                </a:solidFill>
                <a:cs typeface="+mn-cs"/>
              </a:rPr>
              <a:t> de la </a:t>
            </a:r>
            <a:r>
              <a:rPr lang="en-US" sz="3600" b="1" dirty="0" err="1" smtClean="0">
                <a:solidFill>
                  <a:schemeClr val="bg1"/>
                </a:solidFill>
                <a:cs typeface="+mn-cs"/>
              </a:rPr>
              <a:t>cultura</a:t>
            </a:r>
            <a:r>
              <a:rPr lang="en-US" sz="3600" b="1" dirty="0" smtClean="0">
                <a:solidFill>
                  <a:schemeClr val="bg1"/>
                </a:solidFill>
                <a:cs typeface="+mn-cs"/>
              </a:rPr>
              <a:t> </a:t>
            </a:r>
          </a:p>
          <a:p>
            <a:pPr eaLnBrk="1" hangingPunct="1">
              <a:lnSpc>
                <a:spcPct val="90000"/>
              </a:lnSpc>
              <a:defRPr/>
            </a:pPr>
            <a:r>
              <a:rPr lang="en-US" sz="3600" b="1" dirty="0" err="1" smtClean="0">
                <a:solidFill>
                  <a:schemeClr val="bg1"/>
                </a:solidFill>
                <a:cs typeface="+mn-cs"/>
              </a:rPr>
              <a:t>Influye</a:t>
            </a:r>
            <a:r>
              <a:rPr lang="en-US" sz="3600" b="1" dirty="0" smtClean="0">
                <a:solidFill>
                  <a:schemeClr val="bg1"/>
                </a:solidFill>
                <a:cs typeface="+mn-cs"/>
              </a:rPr>
              <a:t> </a:t>
            </a:r>
            <a:r>
              <a:rPr lang="en-US" sz="3600" b="1" dirty="0" err="1" smtClean="0">
                <a:solidFill>
                  <a:schemeClr val="bg1"/>
                </a:solidFill>
                <a:cs typeface="+mn-cs"/>
              </a:rPr>
              <a:t>poderosamente</a:t>
            </a:r>
            <a:r>
              <a:rPr lang="en-US" sz="3600" b="1" dirty="0" smtClean="0">
                <a:solidFill>
                  <a:schemeClr val="bg1"/>
                </a:solidFill>
                <a:cs typeface="+mn-cs"/>
              </a:rPr>
              <a:t> e </a:t>
            </a:r>
            <a:r>
              <a:rPr lang="en-US" sz="3600" b="1" dirty="0" err="1" smtClean="0">
                <a:solidFill>
                  <a:schemeClr val="bg1"/>
                </a:solidFill>
                <a:cs typeface="+mn-cs"/>
              </a:rPr>
              <a:t>interactúa</a:t>
            </a:r>
            <a:r>
              <a:rPr lang="en-US" sz="3600" b="1" dirty="0" smtClean="0">
                <a:solidFill>
                  <a:schemeClr val="bg1"/>
                </a:solidFill>
                <a:cs typeface="+mn-cs"/>
              </a:rPr>
              <a:t> con </a:t>
            </a:r>
            <a:r>
              <a:rPr lang="en-US" sz="3600" b="1" dirty="0" err="1" smtClean="0">
                <a:solidFill>
                  <a:schemeClr val="bg1"/>
                </a:solidFill>
                <a:cs typeface="+mn-cs"/>
              </a:rPr>
              <a:t>otros</a:t>
            </a:r>
            <a:r>
              <a:rPr lang="en-US" sz="3600" b="1" dirty="0" smtClean="0">
                <a:solidFill>
                  <a:schemeClr val="bg1"/>
                </a:solidFill>
                <a:cs typeface="+mn-cs"/>
              </a:rPr>
              <a:t> </a:t>
            </a:r>
            <a:r>
              <a:rPr lang="en-US" sz="3600" b="1" dirty="0" err="1" smtClean="0">
                <a:solidFill>
                  <a:schemeClr val="bg1"/>
                </a:solidFill>
                <a:cs typeface="+mn-cs"/>
              </a:rPr>
              <a:t>aspectos</a:t>
            </a:r>
            <a:r>
              <a:rPr lang="en-US" sz="3600" b="1" dirty="0" smtClean="0">
                <a:solidFill>
                  <a:schemeClr val="bg1"/>
                </a:solidFill>
                <a:cs typeface="+mn-cs"/>
              </a:rPr>
              <a:t> de </a:t>
            </a:r>
            <a:r>
              <a:rPr lang="en-US" sz="3600" b="1" dirty="0" err="1" smtClean="0">
                <a:solidFill>
                  <a:schemeClr val="bg1"/>
                </a:solidFill>
                <a:cs typeface="+mn-cs"/>
              </a:rPr>
              <a:t>cultura</a:t>
            </a:r>
            <a:endParaRPr lang="en-AU" dirty="0" smtClean="0">
              <a:cs typeface="+mn-cs"/>
            </a:endParaRPr>
          </a:p>
        </p:txBody>
      </p:sp>
      <p:sp>
        <p:nvSpPr>
          <p:cNvPr id="143363" name="Rectangle 3"/>
          <p:cNvSpPr>
            <a:spLocks noGrp="1" noChangeArrowheads="1"/>
          </p:cNvSpPr>
          <p:nvPr>
            <p:ph type="title"/>
          </p:nvPr>
        </p:nvSpPr>
        <p:spPr>
          <a:xfrm>
            <a:off x="685800" y="304800"/>
            <a:ext cx="7772400" cy="1219200"/>
          </a:xfrm>
        </p:spPr>
        <p:txBody>
          <a:bodyPr/>
          <a:lstStyle/>
          <a:p>
            <a:pPr eaLnBrk="1" hangingPunct="1">
              <a:defRPr/>
            </a:pPr>
            <a:r>
              <a:rPr lang="en-AU" b="1" smtClean="0">
                <a:solidFill>
                  <a:schemeClr val="bg1"/>
                </a:solidFill>
                <a:cs typeface="+mj-cs"/>
              </a:rPr>
              <a:t>COSMOVISIÓN</a:t>
            </a:r>
            <a:endParaRPr lang="en-AU" smtClean="0">
              <a:cs typeface="+mj-cs"/>
            </a:endParaRPr>
          </a:p>
        </p:txBody>
      </p:sp>
    </p:spTree>
    <p:extLst>
      <p:ext uri="{BB962C8B-B14F-4D97-AF65-F5344CB8AC3E}">
        <p14:creationId xmlns:p14="http://schemas.microsoft.com/office/powerpoint/2010/main" val="1035810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362">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43362">
                                            <p:txEl>
                                              <p:pRg st="0" end="0"/>
                                            </p:txEl>
                                          </p:spTgt>
                                        </p:tgtEl>
                                        <p:attrNameLst>
                                          <p:attrName>ppt_c</p:attrName>
                                        </p:attrNameLst>
                                      </p:cBhvr>
                                      <p:to>
                                        <a:srgbClr val="99FF33"/>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3362">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43362">
                                            <p:txEl>
                                              <p:pRg st="1" end="1"/>
                                            </p:txEl>
                                          </p:spTgt>
                                        </p:tgtEl>
                                        <p:attrNameLst>
                                          <p:attrName>ppt_c</p:attrName>
                                        </p:attrNameLst>
                                      </p:cBhvr>
                                      <p:to>
                                        <a:srgbClr val="99FF33"/>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3362">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43362">
                                            <p:txEl>
                                              <p:pRg st="2" end="2"/>
                                            </p:txEl>
                                          </p:spTgt>
                                        </p:tgtEl>
                                        <p:attrNameLst>
                                          <p:attrName>ppt_c</p:attrName>
                                        </p:attrNameLst>
                                      </p:cBhvr>
                                      <p:to>
                                        <a:srgbClr val="99FF33"/>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3362">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43362">
                                            <p:txEl>
                                              <p:pRg st="3" end="3"/>
                                            </p:txEl>
                                          </p:spTgt>
                                        </p:tgtEl>
                                        <p:attrNameLst>
                                          <p:attrName>ppt_c</p:attrName>
                                        </p:attrNameLst>
                                      </p:cBhvr>
                                      <p:to>
                                        <a:srgbClr val="99FF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2"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4267200"/>
            <a:ext cx="73914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800" b="1" i="1" dirty="0">
                <a:solidFill>
                  <a:srgbClr val="FFFC8B"/>
                </a:solidFill>
                <a:cs typeface="+mn-cs"/>
              </a:rPr>
              <a:t>“Las </a:t>
            </a:r>
            <a:r>
              <a:rPr lang="en-US" sz="2800" b="1" i="1" dirty="0" err="1">
                <a:solidFill>
                  <a:srgbClr val="FFFC8B"/>
                </a:solidFill>
                <a:cs typeface="+mn-cs"/>
              </a:rPr>
              <a:t>diferentes</a:t>
            </a:r>
            <a:r>
              <a:rPr lang="en-US" sz="2800" b="1" i="1" dirty="0">
                <a:solidFill>
                  <a:srgbClr val="FFFC8B"/>
                </a:solidFill>
                <a:cs typeface="+mn-cs"/>
              </a:rPr>
              <a:t> </a:t>
            </a:r>
            <a:r>
              <a:rPr lang="en-US" sz="2800" b="1" i="1" dirty="0" err="1">
                <a:solidFill>
                  <a:srgbClr val="FFFC8B"/>
                </a:solidFill>
                <a:cs typeface="+mn-cs"/>
              </a:rPr>
              <a:t>cosmovisiones</a:t>
            </a:r>
            <a:r>
              <a:rPr lang="en-US" sz="2800" b="1" i="1" dirty="0">
                <a:solidFill>
                  <a:srgbClr val="FFFC8B"/>
                </a:solidFill>
                <a:cs typeface="+mn-cs"/>
              </a:rPr>
              <a:t> </a:t>
            </a:r>
            <a:r>
              <a:rPr lang="en-US" sz="2800" b="1" i="1" dirty="0" err="1">
                <a:solidFill>
                  <a:srgbClr val="FFFC8B"/>
                </a:solidFill>
                <a:cs typeface="+mn-cs"/>
              </a:rPr>
              <a:t>normalmente</a:t>
            </a:r>
            <a:r>
              <a:rPr lang="en-US" sz="2800" b="1" i="1" dirty="0">
                <a:solidFill>
                  <a:srgbClr val="FFFC8B"/>
                </a:solidFill>
                <a:cs typeface="+mn-cs"/>
              </a:rPr>
              <a:t> </a:t>
            </a:r>
            <a:r>
              <a:rPr lang="en-US" sz="2800" b="1" i="1" dirty="0" err="1">
                <a:solidFill>
                  <a:srgbClr val="FFFC8B"/>
                </a:solidFill>
                <a:cs typeface="+mn-cs"/>
              </a:rPr>
              <a:t>producen</a:t>
            </a:r>
            <a:r>
              <a:rPr lang="en-US" sz="2800" b="1" i="1" dirty="0">
                <a:solidFill>
                  <a:srgbClr val="FFFC8B"/>
                </a:solidFill>
                <a:cs typeface="+mn-cs"/>
              </a:rPr>
              <a:t> </a:t>
            </a:r>
            <a:r>
              <a:rPr lang="en-US" sz="2800" b="1" i="1" dirty="0" err="1">
                <a:solidFill>
                  <a:srgbClr val="FFFC8B"/>
                </a:solidFill>
                <a:cs typeface="+mn-cs"/>
              </a:rPr>
              <a:t>falta</a:t>
            </a:r>
            <a:r>
              <a:rPr lang="en-US" sz="2800" b="1" i="1" dirty="0">
                <a:solidFill>
                  <a:srgbClr val="FFFC8B"/>
                </a:solidFill>
                <a:cs typeface="+mn-cs"/>
              </a:rPr>
              <a:t> de </a:t>
            </a:r>
            <a:r>
              <a:rPr lang="en-US" sz="2800" b="1" i="1" dirty="0" err="1">
                <a:solidFill>
                  <a:srgbClr val="FFFC8B"/>
                </a:solidFill>
                <a:cs typeface="+mn-cs"/>
              </a:rPr>
              <a:t>entendimiento</a:t>
            </a:r>
            <a:r>
              <a:rPr lang="en-US" sz="2800" b="1" i="1" dirty="0">
                <a:solidFill>
                  <a:srgbClr val="FFFC8B"/>
                </a:solidFill>
                <a:cs typeface="+mn-cs"/>
              </a:rPr>
              <a:t> de los </a:t>
            </a:r>
            <a:r>
              <a:rPr lang="en-US" sz="2800" b="1" i="1" dirty="0" err="1">
                <a:solidFill>
                  <a:srgbClr val="FFFC8B"/>
                </a:solidFill>
                <a:cs typeface="+mn-cs"/>
              </a:rPr>
              <a:t>mensajes</a:t>
            </a:r>
            <a:r>
              <a:rPr lang="en-US" sz="2800" b="1" i="1" dirty="0">
                <a:solidFill>
                  <a:srgbClr val="FFFC8B"/>
                </a:solidFill>
                <a:cs typeface="+mn-cs"/>
              </a:rPr>
              <a:t> </a:t>
            </a:r>
            <a:r>
              <a:rPr lang="en-US" sz="2800" b="1" i="1" dirty="0" err="1">
                <a:solidFill>
                  <a:srgbClr val="FFFC8B"/>
                </a:solidFill>
                <a:cs typeface="+mn-cs"/>
              </a:rPr>
              <a:t>llevados</a:t>
            </a:r>
            <a:r>
              <a:rPr lang="en-US" sz="2800" b="1" i="1" dirty="0">
                <a:solidFill>
                  <a:srgbClr val="FFFC8B"/>
                </a:solidFill>
                <a:cs typeface="+mn-cs"/>
              </a:rPr>
              <a:t> </a:t>
            </a:r>
            <a:r>
              <a:rPr lang="en-US" sz="2800" b="1" i="1" dirty="0" err="1">
                <a:solidFill>
                  <a:srgbClr val="FFFC8B"/>
                </a:solidFill>
                <a:cs typeface="+mn-cs"/>
              </a:rPr>
              <a:t>por</a:t>
            </a:r>
            <a:r>
              <a:rPr lang="en-US" sz="2800" b="1" i="1" dirty="0">
                <a:solidFill>
                  <a:srgbClr val="FFFC8B"/>
                </a:solidFill>
                <a:cs typeface="+mn-cs"/>
              </a:rPr>
              <a:t> la </a:t>
            </a:r>
            <a:r>
              <a:rPr lang="en-US" sz="2800" b="1" i="1" dirty="0" err="1">
                <a:solidFill>
                  <a:srgbClr val="FFFC8B"/>
                </a:solidFill>
                <a:cs typeface="+mn-cs"/>
              </a:rPr>
              <a:t>gente</a:t>
            </a:r>
            <a:r>
              <a:rPr lang="en-US" sz="2800" b="1" i="1" dirty="0">
                <a:solidFill>
                  <a:srgbClr val="FFFC8B"/>
                </a:solidFill>
                <a:cs typeface="+mn-cs"/>
              </a:rPr>
              <a:t> de </a:t>
            </a:r>
            <a:r>
              <a:rPr lang="en-US" sz="2800" b="1" i="1" dirty="0" err="1">
                <a:solidFill>
                  <a:srgbClr val="FFFC8B"/>
                </a:solidFill>
                <a:cs typeface="+mn-cs"/>
              </a:rPr>
              <a:t>otras</a:t>
            </a:r>
            <a:r>
              <a:rPr lang="en-US" sz="2800" b="1" i="1" dirty="0">
                <a:solidFill>
                  <a:srgbClr val="FFFC8B"/>
                </a:solidFill>
                <a:cs typeface="+mn-cs"/>
              </a:rPr>
              <a:t> </a:t>
            </a:r>
            <a:r>
              <a:rPr lang="en-US" sz="2800" b="1" i="1" dirty="0" err="1">
                <a:solidFill>
                  <a:srgbClr val="FFFC8B"/>
                </a:solidFill>
                <a:cs typeface="+mn-cs"/>
              </a:rPr>
              <a:t>sociedades</a:t>
            </a:r>
            <a:r>
              <a:rPr lang="en-US" sz="2800" b="1" i="1" dirty="0">
                <a:solidFill>
                  <a:srgbClr val="FFFC8B"/>
                </a:solidFill>
                <a:cs typeface="+mn-cs"/>
              </a:rPr>
              <a:t>”.</a:t>
            </a:r>
            <a:r>
              <a:rPr lang="en-US" sz="2400" dirty="0">
                <a:solidFill>
                  <a:srgbClr val="FFFC8B"/>
                </a:solidFill>
                <a:cs typeface="+mn-cs"/>
              </a:rPr>
              <a:t> (Kraft) </a:t>
            </a:r>
            <a:r>
              <a:rPr lang="en-US" sz="2400" dirty="0" err="1">
                <a:solidFill>
                  <a:srgbClr val="FFFC8B"/>
                </a:solidFill>
                <a:cs typeface="+mn-cs"/>
              </a:rPr>
              <a:t>ej</a:t>
            </a:r>
            <a:r>
              <a:rPr lang="en-US" sz="2400" dirty="0">
                <a:solidFill>
                  <a:srgbClr val="FFFC8B"/>
                </a:solidFill>
                <a:cs typeface="+mn-cs"/>
              </a:rPr>
              <a:t>. </a:t>
            </a:r>
            <a:r>
              <a:rPr lang="en-US" sz="2400" dirty="0" err="1">
                <a:solidFill>
                  <a:srgbClr val="FFFC8B"/>
                </a:solidFill>
                <a:cs typeface="+mn-cs"/>
              </a:rPr>
              <a:t>Hchs</a:t>
            </a:r>
            <a:r>
              <a:rPr lang="en-US" sz="2400" dirty="0">
                <a:solidFill>
                  <a:srgbClr val="FFFC8B"/>
                </a:solidFill>
                <a:cs typeface="+mn-cs"/>
              </a:rPr>
              <a:t> 14: 8-18</a:t>
            </a:r>
          </a:p>
        </p:txBody>
      </p:sp>
      <p:sp>
        <p:nvSpPr>
          <p:cNvPr id="38915" name="Text Box 3"/>
          <p:cNvSpPr txBox="1">
            <a:spLocks noChangeArrowheads="1"/>
          </p:cNvSpPr>
          <p:nvPr/>
        </p:nvSpPr>
        <p:spPr bwMode="auto">
          <a:xfrm>
            <a:off x="838200" y="1143000"/>
            <a:ext cx="7620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3200" b="1" i="1" dirty="0">
                <a:solidFill>
                  <a:srgbClr val="FFFC8B"/>
                </a:solidFill>
              </a:rPr>
              <a:t>“La </a:t>
            </a:r>
            <a:r>
              <a:rPr lang="en-US" sz="3200" b="1" i="1" dirty="0" err="1">
                <a:solidFill>
                  <a:srgbClr val="FFFC8B"/>
                </a:solidFill>
              </a:rPr>
              <a:t>cosmovisi</a:t>
            </a:r>
            <a:r>
              <a:rPr lang="en-US" altLang="ja-JP" sz="3200" b="1" i="1" dirty="0" err="1">
                <a:solidFill>
                  <a:srgbClr val="FFFC8B"/>
                </a:solidFill>
              </a:rPr>
              <a:t>ón</a:t>
            </a:r>
            <a:r>
              <a:rPr lang="en-US" altLang="ja-JP" sz="3200" b="1" i="1" dirty="0">
                <a:solidFill>
                  <a:srgbClr val="FFFC8B"/>
                </a:solidFill>
              </a:rPr>
              <a:t> </a:t>
            </a:r>
            <a:r>
              <a:rPr lang="en-US" altLang="ja-JP" sz="3200" b="1" i="1" dirty="0" err="1">
                <a:solidFill>
                  <a:srgbClr val="FFFC8B"/>
                </a:solidFill>
              </a:rPr>
              <a:t>es</a:t>
            </a:r>
            <a:r>
              <a:rPr lang="en-US" altLang="ja-JP" sz="3200" b="1" i="1" dirty="0">
                <a:solidFill>
                  <a:srgbClr val="FFFC8B"/>
                </a:solidFill>
              </a:rPr>
              <a:t> la </a:t>
            </a:r>
            <a:r>
              <a:rPr lang="en-US" altLang="ja-JP" sz="3200" b="1" i="1" dirty="0" err="1">
                <a:solidFill>
                  <a:srgbClr val="FFFC8B"/>
                </a:solidFill>
              </a:rPr>
              <a:t>generadora</a:t>
            </a:r>
            <a:r>
              <a:rPr lang="en-US" altLang="ja-JP" sz="3200" b="1" i="1" dirty="0">
                <a:solidFill>
                  <a:srgbClr val="FFFC8B"/>
                </a:solidFill>
              </a:rPr>
              <a:t> de </a:t>
            </a:r>
            <a:r>
              <a:rPr lang="en-US" altLang="ja-JP" sz="3200" b="1" i="1" dirty="0" err="1">
                <a:solidFill>
                  <a:srgbClr val="FFFC8B"/>
                </a:solidFill>
              </a:rPr>
              <a:t>las</a:t>
            </a:r>
            <a:r>
              <a:rPr lang="en-US" altLang="ja-JP" sz="3200" b="1" i="1" dirty="0">
                <a:solidFill>
                  <a:srgbClr val="FFFC8B"/>
                </a:solidFill>
              </a:rPr>
              <a:t> </a:t>
            </a:r>
            <a:r>
              <a:rPr lang="en-US" altLang="ja-JP" sz="3200" b="1" i="1" dirty="0" err="1">
                <a:solidFill>
                  <a:srgbClr val="FFFC8B"/>
                </a:solidFill>
              </a:rPr>
              <a:t>culturas</a:t>
            </a:r>
            <a:r>
              <a:rPr lang="en-US" altLang="ja-JP" sz="3200" b="1" i="1" dirty="0">
                <a:solidFill>
                  <a:srgbClr val="FFFC8B"/>
                </a:solidFill>
              </a:rPr>
              <a:t>. </a:t>
            </a:r>
            <a:r>
              <a:rPr lang="en-US" altLang="ja-JP" sz="3200" b="1" i="1" dirty="0" err="1">
                <a:solidFill>
                  <a:srgbClr val="FFFC8B"/>
                </a:solidFill>
              </a:rPr>
              <a:t>Es</a:t>
            </a:r>
            <a:r>
              <a:rPr lang="en-US" altLang="ja-JP" sz="3200" b="1" i="1" dirty="0">
                <a:solidFill>
                  <a:srgbClr val="FFFC8B"/>
                </a:solidFill>
              </a:rPr>
              <a:t> el </a:t>
            </a:r>
            <a:r>
              <a:rPr lang="en-US" altLang="ja-JP" sz="3200" b="1" i="1" dirty="0" err="1">
                <a:solidFill>
                  <a:srgbClr val="FFFC8B"/>
                </a:solidFill>
              </a:rPr>
              <a:t>centro</a:t>
            </a:r>
            <a:r>
              <a:rPr lang="en-US" altLang="ja-JP" sz="3200" b="1" i="1" dirty="0">
                <a:solidFill>
                  <a:srgbClr val="FFFC8B"/>
                </a:solidFill>
              </a:rPr>
              <a:t> del </a:t>
            </a:r>
            <a:r>
              <a:rPr lang="en-US" altLang="ja-JP" sz="3200" b="1" i="1" dirty="0" err="1">
                <a:solidFill>
                  <a:srgbClr val="FFFC8B"/>
                </a:solidFill>
              </a:rPr>
              <a:t>modo</a:t>
            </a:r>
            <a:r>
              <a:rPr lang="en-US" altLang="ja-JP" sz="3200" b="1" i="1" dirty="0">
                <a:solidFill>
                  <a:srgbClr val="FFFC8B"/>
                </a:solidFill>
              </a:rPr>
              <a:t> de </a:t>
            </a:r>
            <a:r>
              <a:rPr lang="en-US" altLang="ja-JP" sz="3200" b="1" i="1" dirty="0" err="1">
                <a:solidFill>
                  <a:srgbClr val="FFFC8B"/>
                </a:solidFill>
              </a:rPr>
              <a:t>vida</a:t>
            </a:r>
            <a:r>
              <a:rPr lang="en-US" altLang="ja-JP" sz="3200" b="1" i="1" dirty="0">
                <a:solidFill>
                  <a:srgbClr val="FFFC8B"/>
                </a:solidFill>
              </a:rPr>
              <a:t> de un </a:t>
            </a:r>
            <a:r>
              <a:rPr lang="en-US" altLang="ja-JP" sz="3200" b="1" i="1" dirty="0" err="1">
                <a:solidFill>
                  <a:srgbClr val="FFFC8B"/>
                </a:solidFill>
              </a:rPr>
              <a:t>grupo</a:t>
            </a:r>
            <a:r>
              <a:rPr lang="en-US" altLang="ja-JP" sz="3200" b="1" i="1" dirty="0">
                <a:solidFill>
                  <a:srgbClr val="FFFC8B"/>
                </a:solidFill>
              </a:rPr>
              <a:t> </a:t>
            </a:r>
            <a:r>
              <a:rPr lang="en-US" altLang="ja-JP" sz="3200" b="1" i="1" dirty="0" err="1">
                <a:solidFill>
                  <a:srgbClr val="FFFC8B"/>
                </a:solidFill>
              </a:rPr>
              <a:t>étnico</a:t>
            </a:r>
            <a:r>
              <a:rPr lang="en-US" altLang="ja-JP" sz="3200" b="1" i="1" dirty="0">
                <a:solidFill>
                  <a:srgbClr val="FFFC8B"/>
                </a:solidFill>
              </a:rPr>
              <a:t> </a:t>
            </a:r>
            <a:r>
              <a:rPr lang="en-US" altLang="ja-JP" sz="3200" b="1" i="1" dirty="0" err="1">
                <a:solidFill>
                  <a:srgbClr val="FFFC8B"/>
                </a:solidFill>
              </a:rPr>
              <a:t>determinado</a:t>
            </a:r>
            <a:r>
              <a:rPr lang="en-US" altLang="ja-JP" sz="3200" b="1" i="1" dirty="0">
                <a:solidFill>
                  <a:srgbClr val="FFFC8B"/>
                </a:solidFill>
              </a:rPr>
              <a:t>, y </a:t>
            </a:r>
            <a:r>
              <a:rPr lang="en-US" altLang="ja-JP" sz="3200" b="1" i="1" dirty="0" err="1">
                <a:solidFill>
                  <a:srgbClr val="FFFC8B"/>
                </a:solidFill>
              </a:rPr>
              <a:t>es</a:t>
            </a:r>
            <a:r>
              <a:rPr lang="en-US" altLang="ja-JP" sz="3200" b="1" i="1" dirty="0">
                <a:solidFill>
                  <a:srgbClr val="FFFC8B"/>
                </a:solidFill>
              </a:rPr>
              <a:t> la </a:t>
            </a:r>
            <a:r>
              <a:rPr lang="en-US" altLang="ja-JP" sz="3200" b="1" i="1" dirty="0" err="1">
                <a:solidFill>
                  <a:srgbClr val="FFFC8B"/>
                </a:solidFill>
              </a:rPr>
              <a:t>fuente</a:t>
            </a:r>
            <a:r>
              <a:rPr lang="en-US" altLang="ja-JP" sz="3200" b="1" i="1" dirty="0">
                <a:solidFill>
                  <a:srgbClr val="FFFC8B"/>
                </a:solidFill>
              </a:rPr>
              <a:t> de </a:t>
            </a:r>
            <a:r>
              <a:rPr lang="en-US" altLang="ja-JP" sz="3200" b="1" i="1" dirty="0" err="1">
                <a:solidFill>
                  <a:srgbClr val="FFFC8B"/>
                </a:solidFill>
              </a:rPr>
              <a:t>su</a:t>
            </a:r>
            <a:r>
              <a:rPr lang="en-US" altLang="ja-JP" sz="3200" b="1" i="1" dirty="0">
                <a:solidFill>
                  <a:srgbClr val="FFFC8B"/>
                </a:solidFill>
              </a:rPr>
              <a:t> </a:t>
            </a:r>
            <a:r>
              <a:rPr lang="en-US" altLang="ja-JP" sz="3200" b="1" i="1" dirty="0" err="1">
                <a:solidFill>
                  <a:srgbClr val="FFFC8B"/>
                </a:solidFill>
              </a:rPr>
              <a:t>sistema</a:t>
            </a:r>
            <a:r>
              <a:rPr lang="en-US" altLang="ja-JP" sz="3200" b="1" i="1" dirty="0">
                <a:solidFill>
                  <a:srgbClr val="FFFC8B"/>
                </a:solidFill>
              </a:rPr>
              <a:t> de </a:t>
            </a:r>
            <a:r>
              <a:rPr lang="en-US" altLang="ja-JP" sz="3200" b="1" i="1" dirty="0" err="1">
                <a:solidFill>
                  <a:srgbClr val="FFFC8B"/>
                </a:solidFill>
              </a:rPr>
              <a:t>valores</a:t>
            </a:r>
            <a:r>
              <a:rPr lang="en-US" altLang="ja-JP" sz="3200" b="1" i="1" dirty="0">
                <a:solidFill>
                  <a:srgbClr val="FFFC8B"/>
                </a:solidFill>
              </a:rPr>
              <a:t> y de </a:t>
            </a:r>
            <a:r>
              <a:rPr lang="en-US" altLang="ja-JP" sz="3200" b="1" i="1" dirty="0" err="1">
                <a:solidFill>
                  <a:srgbClr val="FFFC8B"/>
                </a:solidFill>
              </a:rPr>
              <a:t>sus</a:t>
            </a:r>
            <a:r>
              <a:rPr lang="en-US" altLang="ja-JP" sz="3200" b="1" i="1" dirty="0">
                <a:solidFill>
                  <a:srgbClr val="FFFC8B"/>
                </a:solidFill>
              </a:rPr>
              <a:t> </a:t>
            </a:r>
            <a:r>
              <a:rPr lang="en-US" altLang="ja-JP" sz="3200" b="1" i="1" dirty="0" err="1">
                <a:solidFill>
                  <a:srgbClr val="FFFC8B"/>
                </a:solidFill>
              </a:rPr>
              <a:t>normas</a:t>
            </a:r>
            <a:r>
              <a:rPr lang="en-US" altLang="ja-JP" sz="3200" b="1" i="1" dirty="0">
                <a:solidFill>
                  <a:srgbClr val="FFFC8B"/>
                </a:solidFill>
              </a:rPr>
              <a:t> de </a:t>
            </a:r>
            <a:r>
              <a:rPr lang="en-US" altLang="ja-JP" sz="3200" b="1" i="1" dirty="0" err="1">
                <a:solidFill>
                  <a:srgbClr val="FFFC8B"/>
                </a:solidFill>
              </a:rPr>
              <a:t>conducta</a:t>
            </a:r>
            <a:r>
              <a:rPr lang="en-US" altLang="ja-JP" sz="3200" b="1" i="1" dirty="0">
                <a:solidFill>
                  <a:srgbClr val="FFFC8B"/>
                </a:solidFill>
              </a:rPr>
              <a:t>”</a:t>
            </a:r>
            <a:r>
              <a:rPr lang="en-US" altLang="ja-JP" sz="3200" dirty="0">
                <a:solidFill>
                  <a:srgbClr val="FFFC8B"/>
                </a:solidFill>
              </a:rPr>
              <a:t> </a:t>
            </a:r>
            <a:r>
              <a:rPr lang="en-US" altLang="ja-JP" sz="2800" dirty="0">
                <a:solidFill>
                  <a:srgbClr val="FFFC8B"/>
                </a:solidFill>
              </a:rPr>
              <a:t>(L. Pate)</a:t>
            </a:r>
            <a:endParaRPr lang="en-US" sz="3200" dirty="0">
              <a:solidFill>
                <a:srgbClr val="FFFC8B"/>
              </a:solidFill>
              <a:cs typeface="+mn-cs"/>
            </a:endParaRPr>
          </a:p>
        </p:txBody>
      </p:sp>
    </p:spTree>
    <p:extLst>
      <p:ext uri="{BB962C8B-B14F-4D97-AF65-F5344CB8AC3E}">
        <p14:creationId xmlns:p14="http://schemas.microsoft.com/office/powerpoint/2010/main" val="24673363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74082" name="Text Box 2"/>
          <p:cNvSpPr txBox="1">
            <a:spLocks noChangeArrowheads="1"/>
          </p:cNvSpPr>
          <p:nvPr/>
        </p:nvSpPr>
        <p:spPr bwMode="auto">
          <a:xfrm>
            <a:off x="1066800" y="609600"/>
            <a:ext cx="70104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3600" b="1" u="sng" dirty="0" err="1">
                <a:solidFill>
                  <a:schemeClr val="bg1"/>
                </a:solidFill>
              </a:rPr>
              <a:t>Preguntas</a:t>
            </a:r>
            <a:r>
              <a:rPr lang="en-US" sz="3600" b="1" u="sng" dirty="0">
                <a:solidFill>
                  <a:schemeClr val="bg1"/>
                </a:solidFill>
              </a:rPr>
              <a:t> </a:t>
            </a:r>
            <a:r>
              <a:rPr lang="en-US" sz="3600" b="1" u="sng" dirty="0" err="1">
                <a:solidFill>
                  <a:schemeClr val="bg1"/>
                </a:solidFill>
              </a:rPr>
              <a:t>propuestas</a:t>
            </a:r>
            <a:r>
              <a:rPr lang="en-US" sz="3600" b="1" u="sng" dirty="0">
                <a:solidFill>
                  <a:schemeClr val="bg1"/>
                </a:solidFill>
              </a:rPr>
              <a:t> </a:t>
            </a:r>
            <a:r>
              <a:rPr lang="en-US" sz="3600" b="1" u="sng" dirty="0" err="1">
                <a:solidFill>
                  <a:schemeClr val="bg1"/>
                </a:solidFill>
              </a:rPr>
              <a:t>por</a:t>
            </a:r>
            <a:r>
              <a:rPr lang="en-US" sz="3600" b="1" u="sng" dirty="0">
                <a:solidFill>
                  <a:schemeClr val="bg1"/>
                </a:solidFill>
              </a:rPr>
              <a:t> Solomon:</a:t>
            </a:r>
            <a:endParaRPr lang="en-US" sz="3600" b="1" u="sng" dirty="0"/>
          </a:p>
        </p:txBody>
      </p:sp>
      <p:sp>
        <p:nvSpPr>
          <p:cNvPr id="174083" name="Text Box 3"/>
          <p:cNvSpPr txBox="1">
            <a:spLocks noChangeArrowheads="1"/>
          </p:cNvSpPr>
          <p:nvPr/>
        </p:nvSpPr>
        <p:spPr bwMode="auto">
          <a:xfrm>
            <a:off x="609600" y="1752600"/>
            <a:ext cx="754380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pPr>
            <a:r>
              <a:rPr lang="en-US" sz="3200" b="1" i="1" dirty="0">
                <a:solidFill>
                  <a:schemeClr val="bg1"/>
                </a:solidFill>
              </a:rPr>
              <a:t>¿</a:t>
            </a:r>
            <a:r>
              <a:rPr lang="en-US" sz="3200" b="1" i="1" dirty="0" err="1">
                <a:solidFill>
                  <a:schemeClr val="bg1"/>
                </a:solidFill>
              </a:rPr>
              <a:t>Por</a:t>
            </a:r>
            <a:r>
              <a:rPr lang="en-US" sz="3200" b="1" i="1" dirty="0">
                <a:solidFill>
                  <a:schemeClr val="bg1"/>
                </a:solidFill>
              </a:rPr>
              <a:t> </a:t>
            </a:r>
            <a:r>
              <a:rPr lang="en-US" sz="3200" b="1" i="1" dirty="0" err="1">
                <a:solidFill>
                  <a:schemeClr val="bg1"/>
                </a:solidFill>
              </a:rPr>
              <a:t>qu</a:t>
            </a:r>
            <a:r>
              <a:rPr lang="en-US" altLang="ja-JP" sz="3200" b="1" i="1" dirty="0" err="1">
                <a:solidFill>
                  <a:schemeClr val="bg1"/>
                </a:solidFill>
                <a:cs typeface="ＭＳ Ｐゴシック" charset="0"/>
              </a:rPr>
              <a:t>é</a:t>
            </a:r>
            <a:r>
              <a:rPr lang="en-US" altLang="ja-JP" sz="3200" b="1" i="1" dirty="0">
                <a:solidFill>
                  <a:schemeClr val="bg1"/>
                </a:solidFill>
                <a:cs typeface="ＭＳ Ｐゴシック" charset="0"/>
              </a:rPr>
              <a:t> hay </a:t>
            </a:r>
            <a:r>
              <a:rPr lang="en-US" altLang="ja-JP" sz="3200" b="1" i="1" dirty="0" err="1">
                <a:solidFill>
                  <a:schemeClr val="bg1"/>
                </a:solidFill>
                <a:cs typeface="ＭＳ Ｐゴシック" charset="0"/>
              </a:rPr>
              <a:t>algo</a:t>
            </a:r>
            <a:r>
              <a:rPr lang="en-US" altLang="ja-JP" sz="3200" b="1" i="1" dirty="0">
                <a:solidFill>
                  <a:schemeClr val="bg1"/>
                </a:solidFill>
                <a:cs typeface="ＭＳ Ｐゴシック" charset="0"/>
              </a:rPr>
              <a:t> en </a:t>
            </a:r>
            <a:r>
              <a:rPr lang="en-US" altLang="ja-JP" sz="3200" b="1" i="1" dirty="0" err="1">
                <a:solidFill>
                  <a:schemeClr val="bg1"/>
                </a:solidFill>
                <a:cs typeface="ＭＳ Ｐゴシック" charset="0"/>
              </a:rPr>
              <a:t>vez</a:t>
            </a:r>
            <a:r>
              <a:rPr lang="en-US" altLang="ja-JP" sz="3200" b="1" i="1" dirty="0">
                <a:solidFill>
                  <a:schemeClr val="bg1"/>
                </a:solidFill>
                <a:cs typeface="ＭＳ Ｐゴシック" charset="0"/>
              </a:rPr>
              <a:t> de nada?</a:t>
            </a:r>
          </a:p>
          <a:p>
            <a:pPr>
              <a:spcBef>
                <a:spcPct val="50000"/>
              </a:spcBef>
              <a:buFontTx/>
              <a:buChar char="-"/>
            </a:pPr>
            <a:r>
              <a:rPr lang="en-US" sz="3200" b="1" i="1" dirty="0">
                <a:solidFill>
                  <a:schemeClr val="bg1"/>
                </a:solidFill>
              </a:rPr>
              <a:t>¿</a:t>
            </a:r>
            <a:r>
              <a:rPr lang="en-US" sz="3200" b="1" i="1" dirty="0" err="1">
                <a:solidFill>
                  <a:schemeClr val="bg1"/>
                </a:solidFill>
              </a:rPr>
              <a:t>C</a:t>
            </a:r>
            <a:r>
              <a:rPr lang="en-US" altLang="ja-JP" sz="3200" b="1" i="1" dirty="0" err="1">
                <a:solidFill>
                  <a:schemeClr val="bg1"/>
                </a:solidFill>
                <a:cs typeface="ＭＳ Ｐゴシック" charset="0"/>
              </a:rPr>
              <a:t>ómo</a:t>
            </a:r>
            <a:r>
              <a:rPr lang="en-US" altLang="ja-JP" sz="3200" b="1" i="1" dirty="0">
                <a:solidFill>
                  <a:schemeClr val="bg1"/>
                </a:solidFill>
                <a:cs typeface="ＭＳ Ｐゴシック" charset="0"/>
              </a:rPr>
              <a:t> se </a:t>
            </a:r>
            <a:r>
              <a:rPr lang="en-US" altLang="ja-JP" sz="3200" b="1" i="1" dirty="0" err="1">
                <a:solidFill>
                  <a:schemeClr val="bg1"/>
                </a:solidFill>
                <a:cs typeface="ＭＳ Ｐゴシック" charset="0"/>
              </a:rPr>
              <a:t>explica</a:t>
            </a:r>
            <a:r>
              <a:rPr lang="en-US" altLang="ja-JP" sz="3200" b="1" i="1" dirty="0">
                <a:solidFill>
                  <a:schemeClr val="bg1"/>
                </a:solidFill>
                <a:cs typeface="ＭＳ Ｐゴシック" charset="0"/>
              </a:rPr>
              <a:t> la </a:t>
            </a:r>
            <a:r>
              <a:rPr lang="en-US" altLang="ja-JP" sz="3200" b="1" i="1" dirty="0" err="1">
                <a:solidFill>
                  <a:schemeClr val="bg1"/>
                </a:solidFill>
                <a:cs typeface="ＭＳ Ｐゴシック" charset="0"/>
              </a:rPr>
              <a:t>naturaleza</a:t>
            </a:r>
            <a:r>
              <a:rPr lang="en-US" altLang="ja-JP" sz="3200" b="1" i="1" dirty="0">
                <a:solidFill>
                  <a:schemeClr val="bg1"/>
                </a:solidFill>
                <a:cs typeface="ＭＳ Ｐゴシック" charset="0"/>
              </a:rPr>
              <a:t> </a:t>
            </a:r>
            <a:r>
              <a:rPr lang="en-US" altLang="ja-JP" sz="3200" b="1" i="1" dirty="0" err="1">
                <a:solidFill>
                  <a:schemeClr val="bg1"/>
                </a:solidFill>
                <a:cs typeface="ＭＳ Ｐゴシック" charset="0"/>
              </a:rPr>
              <a:t>humana</a:t>
            </a:r>
            <a:r>
              <a:rPr lang="en-US" altLang="ja-JP" sz="3200" b="1" i="1" dirty="0">
                <a:solidFill>
                  <a:schemeClr val="bg1"/>
                </a:solidFill>
                <a:cs typeface="ＭＳ Ｐゴシック" charset="0"/>
              </a:rPr>
              <a:t>?</a:t>
            </a:r>
          </a:p>
          <a:p>
            <a:pPr>
              <a:spcBef>
                <a:spcPct val="50000"/>
              </a:spcBef>
              <a:buFontTx/>
              <a:buChar char="-"/>
            </a:pPr>
            <a:r>
              <a:rPr lang="en-US" altLang="ja-JP" sz="3200" b="1" i="1" dirty="0">
                <a:solidFill>
                  <a:schemeClr val="bg1"/>
                </a:solidFill>
                <a:cs typeface="ＭＳ Ｐゴシック" charset="0"/>
              </a:rPr>
              <a:t>¿</a:t>
            </a:r>
            <a:r>
              <a:rPr lang="en-US" altLang="ja-JP" sz="3200" b="1" i="1" dirty="0" err="1">
                <a:solidFill>
                  <a:schemeClr val="bg1"/>
                </a:solidFill>
                <a:cs typeface="ＭＳ Ｐゴシック" charset="0"/>
              </a:rPr>
              <a:t>Qué</a:t>
            </a:r>
            <a:r>
              <a:rPr lang="en-US" altLang="ja-JP" sz="3200" b="1" i="1" dirty="0">
                <a:solidFill>
                  <a:schemeClr val="bg1"/>
                </a:solidFill>
                <a:cs typeface="ＭＳ Ｐゴシック" charset="0"/>
              </a:rPr>
              <a:t> le </a:t>
            </a:r>
            <a:r>
              <a:rPr lang="en-US" altLang="ja-JP" sz="3200" b="1" i="1" dirty="0" err="1">
                <a:solidFill>
                  <a:schemeClr val="bg1"/>
                </a:solidFill>
                <a:cs typeface="ＭＳ Ｐゴシック" charset="0"/>
              </a:rPr>
              <a:t>ocurre</a:t>
            </a:r>
            <a:r>
              <a:rPr lang="en-US" altLang="ja-JP" sz="3200" b="1" i="1" dirty="0">
                <a:solidFill>
                  <a:schemeClr val="bg1"/>
                </a:solidFill>
                <a:cs typeface="ＭＳ Ｐゴシック" charset="0"/>
              </a:rPr>
              <a:t> a </a:t>
            </a:r>
            <a:r>
              <a:rPr lang="en-US" altLang="ja-JP" sz="3200" b="1" i="1" dirty="0" err="1">
                <a:solidFill>
                  <a:schemeClr val="bg1"/>
                </a:solidFill>
                <a:cs typeface="ＭＳ Ｐゴシック" charset="0"/>
              </a:rPr>
              <a:t>una</a:t>
            </a:r>
            <a:r>
              <a:rPr lang="en-US" altLang="ja-JP" sz="3200" b="1" i="1" dirty="0">
                <a:solidFill>
                  <a:schemeClr val="bg1"/>
                </a:solidFill>
                <a:cs typeface="ＭＳ Ｐゴシック" charset="0"/>
              </a:rPr>
              <a:t> persona al </a:t>
            </a:r>
            <a:r>
              <a:rPr lang="en-US" altLang="ja-JP" sz="3200" b="1" i="1" dirty="0" err="1">
                <a:solidFill>
                  <a:schemeClr val="bg1"/>
                </a:solidFill>
                <a:cs typeface="ＭＳ Ｐゴシック" charset="0"/>
              </a:rPr>
              <a:t>morir</a:t>
            </a:r>
            <a:r>
              <a:rPr lang="en-US" altLang="ja-JP" sz="3200" b="1" i="1" dirty="0">
                <a:solidFill>
                  <a:schemeClr val="bg1"/>
                </a:solidFill>
                <a:cs typeface="ＭＳ Ｐゴシック" charset="0"/>
              </a:rPr>
              <a:t>?</a:t>
            </a:r>
          </a:p>
          <a:p>
            <a:pPr>
              <a:spcBef>
                <a:spcPct val="50000"/>
              </a:spcBef>
              <a:buFontTx/>
              <a:buChar char="-"/>
            </a:pPr>
            <a:r>
              <a:rPr lang="en-US" altLang="ja-JP" sz="3200" b="1" i="1" dirty="0">
                <a:solidFill>
                  <a:schemeClr val="bg1"/>
                </a:solidFill>
                <a:cs typeface="ＭＳ Ｐゴシック" charset="0"/>
              </a:rPr>
              <a:t>¿</a:t>
            </a:r>
            <a:r>
              <a:rPr lang="en-US" altLang="ja-JP" sz="3200" b="1" i="1" dirty="0" err="1">
                <a:solidFill>
                  <a:schemeClr val="bg1"/>
                </a:solidFill>
                <a:cs typeface="ＭＳ Ｐゴシック" charset="0"/>
              </a:rPr>
              <a:t>Cómo</a:t>
            </a:r>
            <a:r>
              <a:rPr lang="en-US" altLang="ja-JP" sz="3200" b="1" i="1" dirty="0">
                <a:solidFill>
                  <a:schemeClr val="bg1"/>
                </a:solidFill>
                <a:cs typeface="ＭＳ Ｐゴシック" charset="0"/>
              </a:rPr>
              <a:t> se </a:t>
            </a:r>
            <a:r>
              <a:rPr lang="en-US" altLang="ja-JP" sz="3200" b="1" i="1" dirty="0" err="1">
                <a:solidFill>
                  <a:schemeClr val="bg1"/>
                </a:solidFill>
                <a:cs typeface="ＭＳ Ｐゴシック" charset="0"/>
              </a:rPr>
              <a:t>determina</a:t>
            </a:r>
            <a:r>
              <a:rPr lang="en-US" altLang="ja-JP" sz="3200" b="1" i="1" dirty="0">
                <a:solidFill>
                  <a:schemeClr val="bg1"/>
                </a:solidFill>
                <a:cs typeface="ＭＳ Ｐゴシック" charset="0"/>
              </a:rPr>
              <a:t> lo </a:t>
            </a:r>
            <a:r>
              <a:rPr lang="en-US" altLang="ja-JP" sz="3200" b="1" i="1" dirty="0" err="1">
                <a:solidFill>
                  <a:schemeClr val="bg1"/>
                </a:solidFill>
                <a:cs typeface="ＭＳ Ｐゴシック" charset="0"/>
              </a:rPr>
              <a:t>bueno</a:t>
            </a:r>
            <a:r>
              <a:rPr lang="en-US" altLang="ja-JP" sz="3200" b="1" i="1" dirty="0">
                <a:solidFill>
                  <a:schemeClr val="bg1"/>
                </a:solidFill>
                <a:cs typeface="ＭＳ Ｐゴシック" charset="0"/>
              </a:rPr>
              <a:t> y lo </a:t>
            </a:r>
            <a:r>
              <a:rPr lang="en-US" altLang="ja-JP" sz="3200" b="1" i="1" dirty="0" err="1">
                <a:solidFill>
                  <a:schemeClr val="bg1"/>
                </a:solidFill>
                <a:cs typeface="ＭＳ Ｐゴシック" charset="0"/>
              </a:rPr>
              <a:t>malo</a:t>
            </a:r>
            <a:r>
              <a:rPr lang="en-US" altLang="ja-JP" sz="3200" b="1" i="1" dirty="0">
                <a:solidFill>
                  <a:schemeClr val="bg1"/>
                </a:solidFill>
                <a:cs typeface="ＭＳ Ｐゴシック" charset="0"/>
              </a:rPr>
              <a:t>?</a:t>
            </a:r>
          </a:p>
          <a:p>
            <a:pPr>
              <a:spcBef>
                <a:spcPct val="50000"/>
              </a:spcBef>
              <a:buFontTx/>
              <a:buChar char="-"/>
            </a:pPr>
            <a:r>
              <a:rPr lang="en-US" altLang="ja-JP" sz="3200" b="1" i="1" dirty="0">
                <a:solidFill>
                  <a:schemeClr val="bg1"/>
                </a:solidFill>
                <a:cs typeface="ＭＳ Ｐゴシック" charset="0"/>
              </a:rPr>
              <a:t>¿</a:t>
            </a:r>
            <a:r>
              <a:rPr lang="en-US" altLang="ja-JP" sz="3200" b="1" i="1" dirty="0" err="1">
                <a:solidFill>
                  <a:schemeClr val="bg1"/>
                </a:solidFill>
                <a:cs typeface="ＭＳ Ｐゴシック" charset="0"/>
              </a:rPr>
              <a:t>Cómo</a:t>
            </a:r>
            <a:r>
              <a:rPr lang="en-US" altLang="ja-JP" sz="3200" b="1" i="1" dirty="0">
                <a:solidFill>
                  <a:schemeClr val="bg1"/>
                </a:solidFill>
                <a:cs typeface="ＭＳ Ｐゴシック" charset="0"/>
              </a:rPr>
              <a:t> saber </a:t>
            </a:r>
            <a:r>
              <a:rPr lang="en-US" altLang="ja-JP" sz="3200" b="1" i="1" dirty="0" err="1">
                <a:solidFill>
                  <a:schemeClr val="bg1"/>
                </a:solidFill>
                <a:cs typeface="ＭＳ Ｐゴシック" charset="0"/>
              </a:rPr>
              <a:t>que</a:t>
            </a:r>
            <a:r>
              <a:rPr lang="en-US" altLang="ja-JP" sz="3200" b="1" i="1" dirty="0">
                <a:solidFill>
                  <a:schemeClr val="bg1"/>
                </a:solidFill>
                <a:cs typeface="ＭＳ Ｐゴシック" charset="0"/>
              </a:rPr>
              <a:t> </a:t>
            </a:r>
            <a:r>
              <a:rPr lang="en-US" altLang="ja-JP" sz="3200" b="1" i="1" dirty="0" err="1">
                <a:solidFill>
                  <a:schemeClr val="bg1"/>
                </a:solidFill>
                <a:cs typeface="ＭＳ Ｐゴシック" charset="0"/>
              </a:rPr>
              <a:t>uno</a:t>
            </a:r>
            <a:r>
              <a:rPr lang="en-US" altLang="ja-JP" sz="3200" b="1" i="1" dirty="0">
                <a:solidFill>
                  <a:schemeClr val="bg1"/>
                </a:solidFill>
                <a:cs typeface="ＭＳ Ｐゴシック" charset="0"/>
              </a:rPr>
              <a:t> </a:t>
            </a:r>
            <a:r>
              <a:rPr lang="en-US" altLang="ja-JP" sz="3200" b="1" i="1" dirty="0" err="1">
                <a:solidFill>
                  <a:schemeClr val="bg1"/>
                </a:solidFill>
                <a:cs typeface="ＭＳ Ｐゴシック" charset="0"/>
              </a:rPr>
              <a:t>sabe</a:t>
            </a:r>
            <a:r>
              <a:rPr lang="en-US" altLang="ja-JP" sz="3200" b="1" i="1" dirty="0">
                <a:solidFill>
                  <a:schemeClr val="bg1"/>
                </a:solidFill>
                <a:cs typeface="ＭＳ Ｐゴシック" charset="0"/>
              </a:rPr>
              <a:t>?</a:t>
            </a:r>
          </a:p>
          <a:p>
            <a:pPr>
              <a:spcBef>
                <a:spcPct val="50000"/>
              </a:spcBef>
              <a:buFontTx/>
              <a:buChar char="-"/>
            </a:pPr>
            <a:r>
              <a:rPr lang="en-US" altLang="ja-JP" sz="3200" b="1" i="1" dirty="0">
                <a:solidFill>
                  <a:schemeClr val="bg1"/>
                </a:solidFill>
                <a:cs typeface="ＭＳ Ｐゴシック" charset="0"/>
              </a:rPr>
              <a:t>¿</a:t>
            </a:r>
            <a:r>
              <a:rPr lang="en-US" altLang="ja-JP" sz="3200" b="1" i="1" dirty="0" err="1">
                <a:solidFill>
                  <a:schemeClr val="bg1"/>
                </a:solidFill>
                <a:cs typeface="ＭＳ Ｐゴシック" charset="0"/>
              </a:rPr>
              <a:t>Cuál</a:t>
            </a:r>
            <a:r>
              <a:rPr lang="en-US" altLang="ja-JP" sz="3200" b="1" i="1" dirty="0">
                <a:solidFill>
                  <a:schemeClr val="bg1"/>
                </a:solidFill>
                <a:cs typeface="ＭＳ Ｐゴシック" charset="0"/>
              </a:rPr>
              <a:t> </a:t>
            </a:r>
            <a:r>
              <a:rPr lang="en-US" altLang="ja-JP" sz="3200" b="1" i="1" dirty="0" err="1">
                <a:solidFill>
                  <a:schemeClr val="bg1"/>
                </a:solidFill>
                <a:cs typeface="ＭＳ Ｐゴシック" charset="0"/>
              </a:rPr>
              <a:t>es</a:t>
            </a:r>
            <a:r>
              <a:rPr lang="en-US" altLang="ja-JP" sz="3200" b="1" i="1" dirty="0">
                <a:solidFill>
                  <a:schemeClr val="bg1"/>
                </a:solidFill>
                <a:cs typeface="ＭＳ Ｐゴシック" charset="0"/>
              </a:rPr>
              <a:t> el </a:t>
            </a:r>
            <a:r>
              <a:rPr lang="en-US" altLang="ja-JP" sz="3200" b="1" i="1" dirty="0" err="1">
                <a:solidFill>
                  <a:schemeClr val="bg1"/>
                </a:solidFill>
                <a:cs typeface="ＭＳ Ｐゴシック" charset="0"/>
              </a:rPr>
              <a:t>significado</a:t>
            </a:r>
            <a:r>
              <a:rPr lang="en-US" altLang="ja-JP" sz="3200" b="1" i="1" dirty="0">
                <a:solidFill>
                  <a:schemeClr val="bg1"/>
                </a:solidFill>
                <a:cs typeface="ＭＳ Ｐゴシック" charset="0"/>
              </a:rPr>
              <a:t> de la </a:t>
            </a:r>
            <a:r>
              <a:rPr lang="en-US" altLang="ja-JP" sz="3200" b="1" i="1" dirty="0" err="1">
                <a:solidFill>
                  <a:schemeClr val="bg1"/>
                </a:solidFill>
                <a:cs typeface="ＭＳ Ｐゴシック" charset="0"/>
              </a:rPr>
              <a:t>historia</a:t>
            </a:r>
            <a:r>
              <a:rPr lang="en-US" altLang="ja-JP" sz="3200" b="1" i="1" dirty="0">
                <a:solidFill>
                  <a:schemeClr val="bg1"/>
                </a:solidFill>
                <a:cs typeface="ＭＳ Ｐゴシック" charset="0"/>
              </a:rPr>
              <a:t>?</a:t>
            </a:r>
            <a:endParaRPr lang="en-US" sz="3200" dirty="0"/>
          </a:p>
        </p:txBody>
      </p:sp>
    </p:spTree>
    <p:extLst>
      <p:ext uri="{BB962C8B-B14F-4D97-AF65-F5344CB8AC3E}">
        <p14:creationId xmlns:p14="http://schemas.microsoft.com/office/powerpoint/2010/main" val="39205836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304800" y="0"/>
            <a:ext cx="861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s-ES_tradnl" sz="3600" b="1" u="sng">
                <a:solidFill>
                  <a:schemeClr val="bg1"/>
                </a:solidFill>
                <a:latin typeface="Times New Roman" charset="0"/>
              </a:rPr>
              <a:t>Actores y Propiedades de una Cosmovisión</a:t>
            </a:r>
            <a:endParaRPr lang="es-ES" sz="3600" b="1" u="sng">
              <a:solidFill>
                <a:schemeClr val="bg1"/>
              </a:solidFill>
              <a:latin typeface="Times New Roman" charset="0"/>
            </a:endParaRPr>
          </a:p>
        </p:txBody>
      </p:sp>
      <p:sp>
        <p:nvSpPr>
          <p:cNvPr id="165891" name="Text Box 3"/>
          <p:cNvSpPr txBox="1">
            <a:spLocks noChangeArrowheads="1"/>
          </p:cNvSpPr>
          <p:nvPr/>
        </p:nvSpPr>
        <p:spPr bwMode="auto">
          <a:xfrm>
            <a:off x="381000" y="1981200"/>
            <a:ext cx="19970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s-ES_tradnl" sz="4000" b="1">
                <a:solidFill>
                  <a:schemeClr val="bg1"/>
                </a:solidFill>
                <a:latin typeface="Times New Roman" charset="0"/>
              </a:rPr>
              <a:t>Yo</a:t>
            </a:r>
          </a:p>
          <a:p>
            <a:r>
              <a:rPr lang="es-ES_tradnl" sz="4000" b="1">
                <a:solidFill>
                  <a:schemeClr val="bg1"/>
                </a:solidFill>
                <a:latin typeface="Times New Roman" charset="0"/>
              </a:rPr>
              <a:t>El Otro</a:t>
            </a:r>
            <a:endParaRPr lang="es-ES" sz="4000" b="1">
              <a:solidFill>
                <a:schemeClr val="bg1"/>
              </a:solidFill>
              <a:latin typeface="Times New Roman" charset="0"/>
            </a:endParaRPr>
          </a:p>
        </p:txBody>
      </p:sp>
      <p:sp>
        <p:nvSpPr>
          <p:cNvPr id="165892" name="Line 4"/>
          <p:cNvSpPr>
            <a:spLocks noChangeShapeType="1"/>
          </p:cNvSpPr>
          <p:nvPr/>
        </p:nvSpPr>
        <p:spPr bwMode="auto">
          <a:xfrm flipH="1">
            <a:off x="2895600" y="2743200"/>
            <a:ext cx="2057400" cy="0"/>
          </a:xfrm>
          <a:prstGeom prst="line">
            <a:avLst/>
          </a:prstGeom>
          <a:noFill/>
          <a:ln w="635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s-ES"/>
          </a:p>
        </p:txBody>
      </p:sp>
      <p:sp>
        <p:nvSpPr>
          <p:cNvPr id="165893" name="Text Box 5"/>
          <p:cNvSpPr txBox="1">
            <a:spLocks noChangeArrowheads="1"/>
          </p:cNvSpPr>
          <p:nvPr/>
        </p:nvSpPr>
        <p:spPr bwMode="auto">
          <a:xfrm>
            <a:off x="762000" y="4419600"/>
            <a:ext cx="2114550" cy="222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s-ES_tradnl" sz="3600" b="1">
                <a:solidFill>
                  <a:schemeClr val="bg1"/>
                </a:solidFill>
                <a:latin typeface="Times New Roman" charset="0"/>
              </a:rPr>
              <a:t>Clasifica</a:t>
            </a:r>
          </a:p>
          <a:p>
            <a:r>
              <a:rPr lang="es-ES_tradnl" sz="3600" b="1">
                <a:solidFill>
                  <a:schemeClr val="bg1"/>
                </a:solidFill>
                <a:latin typeface="Times New Roman" charset="0"/>
              </a:rPr>
              <a:t>Relaciona</a:t>
            </a:r>
          </a:p>
          <a:p>
            <a:endParaRPr lang="es-ES_tradnl" sz="3600" b="1">
              <a:solidFill>
                <a:schemeClr val="bg1"/>
              </a:solidFill>
              <a:latin typeface="Times New Roman" charset="0"/>
            </a:endParaRPr>
          </a:p>
          <a:p>
            <a:endParaRPr lang="es-ES" sz="3200" b="1">
              <a:solidFill>
                <a:schemeClr val="bg1"/>
              </a:solidFill>
              <a:latin typeface="Times New Roman" charset="0"/>
            </a:endParaRPr>
          </a:p>
        </p:txBody>
      </p:sp>
      <p:sp>
        <p:nvSpPr>
          <p:cNvPr id="165894" name="Rectangle 6"/>
          <p:cNvSpPr>
            <a:spLocks noChangeArrowheads="1"/>
          </p:cNvSpPr>
          <p:nvPr/>
        </p:nvSpPr>
        <p:spPr bwMode="auto">
          <a:xfrm>
            <a:off x="5562600" y="2438400"/>
            <a:ext cx="18478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s-ES_tradnl" sz="4000" b="1">
                <a:solidFill>
                  <a:srgbClr val="FF66CC"/>
                </a:solidFill>
                <a:latin typeface="Times New Roman" charset="0"/>
              </a:rPr>
              <a:t>Actores</a:t>
            </a:r>
            <a:endParaRPr lang="es-ES" sz="4000" b="1">
              <a:solidFill>
                <a:srgbClr val="FF66CC"/>
              </a:solidFill>
              <a:latin typeface="Times New Roman" charset="0"/>
            </a:endParaRPr>
          </a:p>
        </p:txBody>
      </p:sp>
      <p:sp>
        <p:nvSpPr>
          <p:cNvPr id="165895" name="Text Box 7"/>
          <p:cNvSpPr txBox="1">
            <a:spLocks noChangeArrowheads="1"/>
          </p:cNvSpPr>
          <p:nvPr/>
        </p:nvSpPr>
        <p:spPr bwMode="auto">
          <a:xfrm>
            <a:off x="5105400" y="4572000"/>
            <a:ext cx="28654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s-ES_tradnl" sz="4000" b="1">
                <a:solidFill>
                  <a:srgbClr val="FF66CC"/>
                </a:solidFill>
                <a:latin typeface="Times New Roman" charset="0"/>
              </a:rPr>
              <a:t>Propiedades</a:t>
            </a:r>
            <a:endParaRPr lang="es-ES" sz="4000" b="1">
              <a:solidFill>
                <a:srgbClr val="FF66CC"/>
              </a:solidFill>
              <a:latin typeface="Times New Roman" charset="0"/>
            </a:endParaRPr>
          </a:p>
        </p:txBody>
      </p:sp>
      <p:sp>
        <p:nvSpPr>
          <p:cNvPr id="165896" name="Line 8"/>
          <p:cNvSpPr>
            <a:spLocks noChangeShapeType="1"/>
          </p:cNvSpPr>
          <p:nvPr/>
        </p:nvSpPr>
        <p:spPr bwMode="auto">
          <a:xfrm flipH="1">
            <a:off x="3124200" y="4953000"/>
            <a:ext cx="1371600" cy="0"/>
          </a:xfrm>
          <a:prstGeom prst="line">
            <a:avLst/>
          </a:prstGeom>
          <a:noFill/>
          <a:ln w="6032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s-ES"/>
          </a:p>
        </p:txBody>
      </p:sp>
    </p:spTree>
    <p:extLst>
      <p:ext uri="{BB962C8B-B14F-4D97-AF65-F5344CB8AC3E}">
        <p14:creationId xmlns:p14="http://schemas.microsoft.com/office/powerpoint/2010/main" val="34993826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5890"/>
                                        </p:tgtEl>
                                        <p:attrNameLst>
                                          <p:attrName>style.visibility</p:attrName>
                                        </p:attrNameLst>
                                      </p:cBhvr>
                                      <p:to>
                                        <p:strVal val="visible"/>
                                      </p:to>
                                    </p:set>
                                    <p:animEffect transition="in" filter="blinds(horizontal)">
                                      <p:cBhvr>
                                        <p:cTn id="7" dur="500"/>
                                        <p:tgtEl>
                                          <p:spTgt spid="165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65891"/>
                                        </p:tgtEl>
                                        <p:attrNameLst>
                                          <p:attrName>style.visibility</p:attrName>
                                        </p:attrNameLst>
                                      </p:cBhvr>
                                      <p:to>
                                        <p:strVal val="visible"/>
                                      </p:to>
                                    </p:set>
                                    <p:animEffect transition="in" filter="box(in)">
                                      <p:cBhvr>
                                        <p:cTn id="12" dur="500"/>
                                        <p:tgtEl>
                                          <p:spTgt spid="165891"/>
                                        </p:tgtEl>
                                      </p:cBhvr>
                                    </p:animEffect>
                                  </p:childTnLst>
                                </p:cTn>
                              </p:par>
                            </p:childTnLst>
                          </p:cTn>
                        </p:par>
                        <p:par>
                          <p:cTn id="13" fill="hold" nodeType="afterGroup">
                            <p:stCondLst>
                              <p:cond delay="500"/>
                            </p:stCondLst>
                            <p:childTnLst>
                              <p:par>
                                <p:cTn id="14" presetID="2" presetClass="entr" presetSubtype="8" fill="hold" grpId="0" nodeType="afterEffect">
                                  <p:stCondLst>
                                    <p:cond delay="1000"/>
                                  </p:stCondLst>
                                  <p:childTnLst>
                                    <p:set>
                                      <p:cBhvr>
                                        <p:cTn id="15" dur="1" fill="hold">
                                          <p:stCondLst>
                                            <p:cond delay="0"/>
                                          </p:stCondLst>
                                        </p:cTn>
                                        <p:tgtEl>
                                          <p:spTgt spid="165894"/>
                                        </p:tgtEl>
                                        <p:attrNameLst>
                                          <p:attrName>style.visibility</p:attrName>
                                        </p:attrNameLst>
                                      </p:cBhvr>
                                      <p:to>
                                        <p:strVal val="visible"/>
                                      </p:to>
                                    </p:set>
                                    <p:anim calcmode="lin" valueType="num">
                                      <p:cBhvr additive="base">
                                        <p:cTn id="16" dur="500" fill="hold"/>
                                        <p:tgtEl>
                                          <p:spTgt spid="165894"/>
                                        </p:tgtEl>
                                        <p:attrNameLst>
                                          <p:attrName>ppt_x</p:attrName>
                                        </p:attrNameLst>
                                      </p:cBhvr>
                                      <p:tavLst>
                                        <p:tav tm="0">
                                          <p:val>
                                            <p:strVal val="0-#ppt_w/2"/>
                                          </p:val>
                                        </p:tav>
                                        <p:tav tm="100000">
                                          <p:val>
                                            <p:strVal val="#ppt_x"/>
                                          </p:val>
                                        </p:tav>
                                      </p:tavLst>
                                    </p:anim>
                                    <p:anim calcmode="lin" valueType="num">
                                      <p:cBhvr additive="base">
                                        <p:cTn id="17" dur="500" fill="hold"/>
                                        <p:tgtEl>
                                          <p:spTgt spid="165894"/>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65892"/>
                                        </p:tgtEl>
                                        <p:attrNameLst>
                                          <p:attrName>style.visibility</p:attrName>
                                        </p:attrNameLst>
                                      </p:cBhvr>
                                      <p:to>
                                        <p:strVal val="visible"/>
                                      </p:to>
                                    </p:set>
                                    <p:anim calcmode="lin" valueType="num">
                                      <p:cBhvr additive="base">
                                        <p:cTn id="21" dur="500" fill="hold"/>
                                        <p:tgtEl>
                                          <p:spTgt spid="165892"/>
                                        </p:tgtEl>
                                        <p:attrNameLst>
                                          <p:attrName>ppt_x</p:attrName>
                                        </p:attrNameLst>
                                      </p:cBhvr>
                                      <p:tavLst>
                                        <p:tav tm="0">
                                          <p:val>
                                            <p:strVal val="0-#ppt_w/2"/>
                                          </p:val>
                                        </p:tav>
                                        <p:tav tm="100000">
                                          <p:val>
                                            <p:strVal val="#ppt_x"/>
                                          </p:val>
                                        </p:tav>
                                      </p:tavLst>
                                    </p:anim>
                                    <p:anim calcmode="lin" valueType="num">
                                      <p:cBhvr additive="base">
                                        <p:cTn id="22" dur="500" fill="hold"/>
                                        <p:tgtEl>
                                          <p:spTgt spid="165892"/>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500"/>
                            </p:stCondLst>
                            <p:childTnLst>
                              <p:par>
                                <p:cTn id="24" presetID="2" presetClass="entr" presetSubtype="8" fill="hold" grpId="0" nodeType="afterEffect">
                                  <p:stCondLst>
                                    <p:cond delay="2000"/>
                                  </p:stCondLst>
                                  <p:childTnLst>
                                    <p:set>
                                      <p:cBhvr>
                                        <p:cTn id="25" dur="1" fill="hold">
                                          <p:stCondLst>
                                            <p:cond delay="0"/>
                                          </p:stCondLst>
                                        </p:cTn>
                                        <p:tgtEl>
                                          <p:spTgt spid="165893"/>
                                        </p:tgtEl>
                                        <p:attrNameLst>
                                          <p:attrName>style.visibility</p:attrName>
                                        </p:attrNameLst>
                                      </p:cBhvr>
                                      <p:to>
                                        <p:strVal val="visible"/>
                                      </p:to>
                                    </p:set>
                                    <p:anim calcmode="lin" valueType="num">
                                      <p:cBhvr additive="base">
                                        <p:cTn id="26" dur="500" fill="hold"/>
                                        <p:tgtEl>
                                          <p:spTgt spid="165893"/>
                                        </p:tgtEl>
                                        <p:attrNameLst>
                                          <p:attrName>ppt_x</p:attrName>
                                        </p:attrNameLst>
                                      </p:cBhvr>
                                      <p:tavLst>
                                        <p:tav tm="0">
                                          <p:val>
                                            <p:strVal val="0-#ppt_w/2"/>
                                          </p:val>
                                        </p:tav>
                                        <p:tav tm="100000">
                                          <p:val>
                                            <p:strVal val="#ppt_x"/>
                                          </p:val>
                                        </p:tav>
                                      </p:tavLst>
                                    </p:anim>
                                    <p:anim calcmode="lin" valueType="num">
                                      <p:cBhvr additive="base">
                                        <p:cTn id="27" dur="500" fill="hold"/>
                                        <p:tgtEl>
                                          <p:spTgt spid="165893"/>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5000"/>
                            </p:stCondLst>
                            <p:childTnLst>
                              <p:par>
                                <p:cTn id="29" presetID="2" presetClass="entr" presetSubtype="8" fill="hold" grpId="0" nodeType="afterEffect">
                                  <p:stCondLst>
                                    <p:cond delay="1000"/>
                                  </p:stCondLst>
                                  <p:childTnLst>
                                    <p:set>
                                      <p:cBhvr>
                                        <p:cTn id="30" dur="1" fill="hold">
                                          <p:stCondLst>
                                            <p:cond delay="0"/>
                                          </p:stCondLst>
                                        </p:cTn>
                                        <p:tgtEl>
                                          <p:spTgt spid="165895"/>
                                        </p:tgtEl>
                                        <p:attrNameLst>
                                          <p:attrName>style.visibility</p:attrName>
                                        </p:attrNameLst>
                                      </p:cBhvr>
                                      <p:to>
                                        <p:strVal val="visible"/>
                                      </p:to>
                                    </p:set>
                                    <p:anim calcmode="lin" valueType="num">
                                      <p:cBhvr additive="base">
                                        <p:cTn id="31" dur="500" fill="hold"/>
                                        <p:tgtEl>
                                          <p:spTgt spid="165895"/>
                                        </p:tgtEl>
                                        <p:attrNameLst>
                                          <p:attrName>ppt_x</p:attrName>
                                        </p:attrNameLst>
                                      </p:cBhvr>
                                      <p:tavLst>
                                        <p:tav tm="0">
                                          <p:val>
                                            <p:strVal val="0-#ppt_w/2"/>
                                          </p:val>
                                        </p:tav>
                                        <p:tav tm="100000">
                                          <p:val>
                                            <p:strVal val="#ppt_x"/>
                                          </p:val>
                                        </p:tav>
                                      </p:tavLst>
                                    </p:anim>
                                    <p:anim calcmode="lin" valueType="num">
                                      <p:cBhvr additive="base">
                                        <p:cTn id="32" dur="500" fill="hold"/>
                                        <p:tgtEl>
                                          <p:spTgt spid="165895"/>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6500"/>
                            </p:stCondLst>
                            <p:childTnLst>
                              <p:par>
                                <p:cTn id="34" presetID="2" presetClass="entr" presetSubtype="8" fill="hold" grpId="0" nodeType="afterEffect">
                                  <p:stCondLst>
                                    <p:cond delay="1000"/>
                                  </p:stCondLst>
                                  <p:childTnLst>
                                    <p:set>
                                      <p:cBhvr>
                                        <p:cTn id="35" dur="1" fill="hold">
                                          <p:stCondLst>
                                            <p:cond delay="0"/>
                                          </p:stCondLst>
                                        </p:cTn>
                                        <p:tgtEl>
                                          <p:spTgt spid="165896"/>
                                        </p:tgtEl>
                                        <p:attrNameLst>
                                          <p:attrName>style.visibility</p:attrName>
                                        </p:attrNameLst>
                                      </p:cBhvr>
                                      <p:to>
                                        <p:strVal val="visible"/>
                                      </p:to>
                                    </p:set>
                                    <p:anim calcmode="lin" valueType="num">
                                      <p:cBhvr additive="base">
                                        <p:cTn id="36" dur="500" fill="hold"/>
                                        <p:tgtEl>
                                          <p:spTgt spid="165896"/>
                                        </p:tgtEl>
                                        <p:attrNameLst>
                                          <p:attrName>ppt_x</p:attrName>
                                        </p:attrNameLst>
                                      </p:cBhvr>
                                      <p:tavLst>
                                        <p:tav tm="0">
                                          <p:val>
                                            <p:strVal val="0-#ppt_w/2"/>
                                          </p:val>
                                        </p:tav>
                                        <p:tav tm="100000">
                                          <p:val>
                                            <p:strVal val="#ppt_x"/>
                                          </p:val>
                                        </p:tav>
                                      </p:tavLst>
                                    </p:anim>
                                    <p:anim calcmode="lin" valueType="num">
                                      <p:cBhvr additive="base">
                                        <p:cTn id="37" dur="500" fill="hold"/>
                                        <p:tgtEl>
                                          <p:spTgt spid="1658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0" grpId="0" autoUpdateAnimBg="0"/>
      <p:bldP spid="165891" grpId="0" autoUpdateAnimBg="0"/>
      <p:bldP spid="165892" grpId="0" animBg="1"/>
      <p:bldP spid="165893" grpId="0" autoUpdateAnimBg="0"/>
      <p:bldP spid="165894" grpId="0" autoUpdateAnimBg="0"/>
      <p:bldP spid="165895" grpId="0" autoUpdateAnimBg="0"/>
      <p:bldP spid="16589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37218" name="Line 1026"/>
          <p:cNvSpPr>
            <a:spLocks noChangeShapeType="1"/>
          </p:cNvSpPr>
          <p:nvPr/>
        </p:nvSpPr>
        <p:spPr bwMode="auto">
          <a:xfrm flipH="1">
            <a:off x="1066800" y="3429000"/>
            <a:ext cx="2667000"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19" name="Line 1027"/>
          <p:cNvSpPr>
            <a:spLocks noChangeShapeType="1"/>
          </p:cNvSpPr>
          <p:nvPr/>
        </p:nvSpPr>
        <p:spPr bwMode="auto">
          <a:xfrm flipH="1">
            <a:off x="4953000" y="3429000"/>
            <a:ext cx="2667000" cy="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20" name="Text Box 1028"/>
          <p:cNvSpPr txBox="1">
            <a:spLocks noChangeArrowheads="1"/>
          </p:cNvSpPr>
          <p:nvPr/>
        </p:nvSpPr>
        <p:spPr bwMode="auto">
          <a:xfrm>
            <a:off x="4038600" y="3200400"/>
            <a:ext cx="68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800" b="1" dirty="0">
                <a:solidFill>
                  <a:schemeClr val="bg1"/>
                </a:solidFill>
                <a:cs typeface="+mn-cs"/>
              </a:rPr>
              <a:t>CV</a:t>
            </a:r>
            <a:endParaRPr lang="en-US" sz="2800" dirty="0">
              <a:solidFill>
                <a:schemeClr val="bg1"/>
              </a:solidFill>
              <a:cs typeface="+mn-cs"/>
            </a:endParaRPr>
          </a:p>
        </p:txBody>
      </p:sp>
      <p:sp>
        <p:nvSpPr>
          <p:cNvPr id="137221" name="Line 1029"/>
          <p:cNvSpPr>
            <a:spLocks noChangeShapeType="1"/>
          </p:cNvSpPr>
          <p:nvPr/>
        </p:nvSpPr>
        <p:spPr bwMode="auto">
          <a:xfrm flipH="1">
            <a:off x="2209800" y="3810000"/>
            <a:ext cx="1905000" cy="21336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22" name="Line 1030"/>
          <p:cNvSpPr>
            <a:spLocks noChangeShapeType="1"/>
          </p:cNvSpPr>
          <p:nvPr/>
        </p:nvSpPr>
        <p:spPr bwMode="auto">
          <a:xfrm flipH="1">
            <a:off x="4800600" y="990600"/>
            <a:ext cx="1524000" cy="21336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23" name="Line 1031"/>
          <p:cNvSpPr>
            <a:spLocks noChangeShapeType="1"/>
          </p:cNvSpPr>
          <p:nvPr/>
        </p:nvSpPr>
        <p:spPr bwMode="auto">
          <a:xfrm>
            <a:off x="4648200" y="3810000"/>
            <a:ext cx="1981200" cy="19050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24" name="Line 1032"/>
          <p:cNvSpPr>
            <a:spLocks noChangeShapeType="1"/>
          </p:cNvSpPr>
          <p:nvPr/>
        </p:nvSpPr>
        <p:spPr bwMode="auto">
          <a:xfrm>
            <a:off x="2133600" y="1066800"/>
            <a:ext cx="1981200" cy="19812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37225" name="Text Box 1033"/>
          <p:cNvSpPr txBox="1">
            <a:spLocks noChangeArrowheads="1"/>
          </p:cNvSpPr>
          <p:nvPr/>
        </p:nvSpPr>
        <p:spPr bwMode="auto">
          <a:xfrm>
            <a:off x="3276600" y="1143000"/>
            <a:ext cx="2133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rPr>
              <a:t>Subsistema</a:t>
            </a:r>
            <a:r>
              <a:rPr lang="en-US" sz="2000" b="1" dirty="0">
                <a:solidFill>
                  <a:schemeClr val="bg1"/>
                </a:solidFill>
              </a:rPr>
              <a:t> Social (</a:t>
            </a:r>
            <a:r>
              <a:rPr lang="en-US" sz="2000" b="1" dirty="0" err="1">
                <a:solidFill>
                  <a:schemeClr val="bg1"/>
                </a:solidFill>
              </a:rPr>
              <a:t>Familia</a:t>
            </a:r>
            <a:r>
              <a:rPr lang="en-US" sz="2000" b="1" dirty="0">
                <a:solidFill>
                  <a:schemeClr val="bg1"/>
                </a:solidFill>
              </a:rPr>
              <a:t>, </a:t>
            </a:r>
            <a:r>
              <a:rPr lang="en-US" sz="2000" b="1" dirty="0" err="1">
                <a:solidFill>
                  <a:schemeClr val="bg1"/>
                </a:solidFill>
              </a:rPr>
              <a:t>Educaci</a:t>
            </a:r>
            <a:r>
              <a:rPr lang="en-US" altLang="ja-JP" sz="2000" b="1" dirty="0" err="1">
                <a:solidFill>
                  <a:schemeClr val="bg1"/>
                </a:solidFill>
              </a:rPr>
              <a:t>ón</a:t>
            </a:r>
            <a:r>
              <a:rPr lang="en-US" altLang="ja-JP" sz="2000" b="1" dirty="0">
                <a:solidFill>
                  <a:schemeClr val="bg1"/>
                </a:solidFill>
              </a:rPr>
              <a:t>, Control Social)</a:t>
            </a:r>
            <a:endParaRPr lang="en-US" sz="2000" dirty="0">
              <a:solidFill>
                <a:schemeClr val="bg1"/>
              </a:solidFill>
            </a:endParaRPr>
          </a:p>
        </p:txBody>
      </p:sp>
      <p:sp>
        <p:nvSpPr>
          <p:cNvPr id="137226" name="Text Box 1034"/>
          <p:cNvSpPr txBox="1">
            <a:spLocks noChangeArrowheads="1"/>
          </p:cNvSpPr>
          <p:nvPr/>
        </p:nvSpPr>
        <p:spPr bwMode="auto">
          <a:xfrm>
            <a:off x="5410200" y="2438400"/>
            <a:ext cx="2133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cs typeface="+mn-cs"/>
              </a:rPr>
              <a:t>Subsistema</a:t>
            </a:r>
            <a:r>
              <a:rPr lang="en-US" sz="2000" b="1" dirty="0">
                <a:solidFill>
                  <a:schemeClr val="bg1"/>
                </a:solidFill>
                <a:cs typeface="+mn-cs"/>
              </a:rPr>
              <a:t> del </a:t>
            </a:r>
            <a:r>
              <a:rPr lang="en-US" sz="2000" b="1" dirty="0" err="1">
                <a:solidFill>
                  <a:schemeClr val="bg1"/>
                </a:solidFill>
                <a:cs typeface="+mn-cs"/>
              </a:rPr>
              <a:t>Lenguaje</a:t>
            </a:r>
            <a:endParaRPr lang="en-US" sz="2000" dirty="0">
              <a:solidFill>
                <a:schemeClr val="bg1"/>
              </a:solidFill>
              <a:cs typeface="+mn-cs"/>
            </a:endParaRPr>
          </a:p>
        </p:txBody>
      </p:sp>
      <p:sp>
        <p:nvSpPr>
          <p:cNvPr id="137227" name="Text Box 1035"/>
          <p:cNvSpPr txBox="1">
            <a:spLocks noChangeArrowheads="1"/>
          </p:cNvSpPr>
          <p:nvPr/>
        </p:nvSpPr>
        <p:spPr bwMode="auto">
          <a:xfrm>
            <a:off x="5486400" y="3657600"/>
            <a:ext cx="2133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rPr>
              <a:t>Subsistema</a:t>
            </a:r>
            <a:r>
              <a:rPr lang="en-US" sz="2000" b="1" dirty="0">
                <a:solidFill>
                  <a:schemeClr val="bg1"/>
                </a:solidFill>
              </a:rPr>
              <a:t> de </a:t>
            </a:r>
            <a:r>
              <a:rPr lang="en-US" sz="2000" b="1" dirty="0" err="1">
                <a:solidFill>
                  <a:schemeClr val="bg1"/>
                </a:solidFill>
              </a:rPr>
              <a:t>Religi</a:t>
            </a:r>
            <a:r>
              <a:rPr lang="en-US" altLang="ja-JP" sz="2000" b="1" dirty="0" err="1">
                <a:solidFill>
                  <a:schemeClr val="bg1"/>
                </a:solidFill>
              </a:rPr>
              <a:t>ón</a:t>
            </a:r>
            <a:endParaRPr lang="en-US" sz="2000" dirty="0">
              <a:solidFill>
                <a:schemeClr val="bg1"/>
              </a:solidFill>
            </a:endParaRPr>
          </a:p>
        </p:txBody>
      </p:sp>
      <p:sp>
        <p:nvSpPr>
          <p:cNvPr id="137228" name="Text Box 1036"/>
          <p:cNvSpPr txBox="1">
            <a:spLocks noChangeArrowheads="1"/>
          </p:cNvSpPr>
          <p:nvPr/>
        </p:nvSpPr>
        <p:spPr bwMode="auto">
          <a:xfrm>
            <a:off x="3429000" y="4724400"/>
            <a:ext cx="2133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rPr>
              <a:t>Subsistemas</a:t>
            </a:r>
            <a:r>
              <a:rPr lang="en-US" sz="2000" b="1" dirty="0">
                <a:solidFill>
                  <a:schemeClr val="bg1"/>
                </a:solidFill>
              </a:rPr>
              <a:t> </a:t>
            </a:r>
            <a:r>
              <a:rPr lang="en-US" sz="2000" b="1" dirty="0" err="1">
                <a:solidFill>
                  <a:schemeClr val="bg1"/>
                </a:solidFill>
              </a:rPr>
              <a:t>Econ</a:t>
            </a:r>
            <a:r>
              <a:rPr lang="en-US" altLang="ja-JP" sz="2000" b="1" dirty="0" err="1">
                <a:solidFill>
                  <a:schemeClr val="bg1"/>
                </a:solidFill>
              </a:rPr>
              <a:t>ómicos</a:t>
            </a:r>
            <a:endParaRPr lang="en-US" sz="2000" dirty="0">
              <a:solidFill>
                <a:schemeClr val="bg1"/>
              </a:solidFill>
            </a:endParaRPr>
          </a:p>
        </p:txBody>
      </p:sp>
      <p:sp>
        <p:nvSpPr>
          <p:cNvPr id="137229" name="Text Box 1037"/>
          <p:cNvSpPr txBox="1">
            <a:spLocks noChangeArrowheads="1"/>
          </p:cNvSpPr>
          <p:nvPr/>
        </p:nvSpPr>
        <p:spPr bwMode="auto">
          <a:xfrm>
            <a:off x="1219200" y="3733800"/>
            <a:ext cx="2133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rPr>
              <a:t>Subsistema</a:t>
            </a:r>
            <a:r>
              <a:rPr lang="en-US" sz="2000" b="1" dirty="0">
                <a:solidFill>
                  <a:schemeClr val="bg1"/>
                </a:solidFill>
              </a:rPr>
              <a:t> de </a:t>
            </a:r>
            <a:r>
              <a:rPr lang="en-US" sz="2000" b="1" dirty="0" err="1">
                <a:solidFill>
                  <a:schemeClr val="bg1"/>
                </a:solidFill>
              </a:rPr>
              <a:t>Tecnolog</a:t>
            </a:r>
            <a:r>
              <a:rPr lang="en-US" altLang="ja-JP" sz="2000" b="1" dirty="0" err="1">
                <a:solidFill>
                  <a:schemeClr val="bg1"/>
                </a:solidFill>
              </a:rPr>
              <a:t>ía</a:t>
            </a:r>
            <a:endParaRPr lang="en-US" sz="2000" dirty="0">
              <a:solidFill>
                <a:schemeClr val="bg1"/>
              </a:solidFill>
            </a:endParaRPr>
          </a:p>
        </p:txBody>
      </p:sp>
      <p:sp>
        <p:nvSpPr>
          <p:cNvPr id="137230" name="Text Box 1038"/>
          <p:cNvSpPr txBox="1">
            <a:spLocks noChangeArrowheads="1"/>
          </p:cNvSpPr>
          <p:nvPr/>
        </p:nvSpPr>
        <p:spPr bwMode="auto">
          <a:xfrm>
            <a:off x="1600200" y="2514600"/>
            <a:ext cx="21336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dirty="0" err="1">
                <a:solidFill>
                  <a:schemeClr val="bg1"/>
                </a:solidFill>
                <a:cs typeface="+mn-cs"/>
              </a:rPr>
              <a:t>Otros</a:t>
            </a:r>
            <a:endParaRPr lang="en-US" sz="2000" dirty="0">
              <a:solidFill>
                <a:schemeClr val="bg1"/>
              </a:solidFill>
              <a:cs typeface="+mn-cs"/>
            </a:endParaRPr>
          </a:p>
        </p:txBody>
      </p:sp>
      <p:sp>
        <p:nvSpPr>
          <p:cNvPr id="137231" name="Text Box 1039"/>
          <p:cNvSpPr txBox="1">
            <a:spLocks noChangeArrowheads="1"/>
          </p:cNvSpPr>
          <p:nvPr/>
        </p:nvSpPr>
        <p:spPr bwMode="auto">
          <a:xfrm>
            <a:off x="1295400" y="6156325"/>
            <a:ext cx="6172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b="1">
                <a:solidFill>
                  <a:schemeClr val="bg1"/>
                </a:solidFill>
                <a:cs typeface="+mn-cs"/>
              </a:rPr>
              <a:t>T</a:t>
            </a:r>
            <a:r>
              <a:rPr lang="en-US" altLang="ja-JP" sz="2000" b="1">
                <a:solidFill>
                  <a:schemeClr val="bg1"/>
                </a:solidFill>
              </a:rPr>
              <a:t>ipicos subsistemas dentro de una cultura </a:t>
            </a:r>
            <a:r>
              <a:rPr lang="en-US" altLang="ja-JP" sz="1800" b="1">
                <a:solidFill>
                  <a:schemeClr val="bg1"/>
                </a:solidFill>
              </a:rPr>
              <a:t>(Kraft)</a:t>
            </a:r>
            <a:endParaRPr lang="en-US" sz="1600" b="1">
              <a:cs typeface="+mn-cs"/>
            </a:endParaRPr>
          </a:p>
        </p:txBody>
      </p:sp>
      <p:sp>
        <p:nvSpPr>
          <p:cNvPr id="137232" name="Text Box 1040"/>
          <p:cNvSpPr txBox="1">
            <a:spLocks noChangeArrowheads="1"/>
          </p:cNvSpPr>
          <p:nvPr/>
        </p:nvSpPr>
        <p:spPr bwMode="auto">
          <a:xfrm>
            <a:off x="1143000" y="304800"/>
            <a:ext cx="571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400" b="1" u="sng">
                <a:solidFill>
                  <a:schemeClr val="bg1"/>
                </a:solidFill>
                <a:cs typeface="+mn-cs"/>
              </a:rPr>
              <a:t>Los Subsistemas de Cultura</a:t>
            </a:r>
            <a:endParaRPr lang="en-US" sz="2000" b="1">
              <a:solidFill>
                <a:schemeClr val="bg1"/>
              </a:solidFill>
              <a:cs typeface="+mn-cs"/>
            </a:endParaRPr>
          </a:p>
        </p:txBody>
      </p:sp>
    </p:spTree>
    <p:extLst>
      <p:ext uri="{BB962C8B-B14F-4D97-AF65-F5344CB8AC3E}">
        <p14:creationId xmlns:p14="http://schemas.microsoft.com/office/powerpoint/2010/main" val="141032231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39266" name="Line 1026"/>
          <p:cNvSpPr>
            <a:spLocks noChangeShapeType="1"/>
          </p:cNvSpPr>
          <p:nvPr/>
        </p:nvSpPr>
        <p:spPr bwMode="auto">
          <a:xfrm flipH="1">
            <a:off x="381000" y="2133600"/>
            <a:ext cx="2209800" cy="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67" name="Text Box 1027"/>
          <p:cNvSpPr txBox="1">
            <a:spLocks noChangeArrowheads="1"/>
          </p:cNvSpPr>
          <p:nvPr/>
        </p:nvSpPr>
        <p:spPr bwMode="auto">
          <a:xfrm>
            <a:off x="2667000" y="1905000"/>
            <a:ext cx="68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CV</a:t>
            </a:r>
          </a:p>
        </p:txBody>
      </p:sp>
      <p:sp>
        <p:nvSpPr>
          <p:cNvPr id="139268" name="Line 1028"/>
          <p:cNvSpPr>
            <a:spLocks noChangeShapeType="1"/>
          </p:cNvSpPr>
          <p:nvPr/>
        </p:nvSpPr>
        <p:spPr bwMode="auto">
          <a:xfrm flipH="1">
            <a:off x="3352800" y="533400"/>
            <a:ext cx="1600200" cy="12954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69" name="Line 1029"/>
          <p:cNvSpPr>
            <a:spLocks noChangeShapeType="1"/>
          </p:cNvSpPr>
          <p:nvPr/>
        </p:nvSpPr>
        <p:spPr bwMode="auto">
          <a:xfrm>
            <a:off x="3124200" y="2362200"/>
            <a:ext cx="0" cy="16764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70" name="Text Box 1030"/>
          <p:cNvSpPr txBox="1">
            <a:spLocks noChangeArrowheads="1"/>
          </p:cNvSpPr>
          <p:nvPr/>
        </p:nvSpPr>
        <p:spPr bwMode="auto">
          <a:xfrm>
            <a:off x="1066800" y="685800"/>
            <a:ext cx="2133600" cy="1200329"/>
          </a:xfrm>
          <a:prstGeom prst="rect">
            <a:avLst/>
          </a:prstGeom>
          <a:noFill/>
          <a:ln>
            <a:noFill/>
          </a:ln>
          <a:effectLs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en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relaciones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Sociales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Familia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Educaci</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ón</a:t>
            </a: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etc</a:t>
            </a: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71" name="Text Box 1031"/>
          <p:cNvSpPr txBox="1">
            <a:spLocks noChangeArrowheads="1"/>
          </p:cNvSpPr>
          <p:nvPr/>
        </p:nvSpPr>
        <p:spPr bwMode="auto">
          <a:xfrm>
            <a:off x="3048000" y="1981200"/>
            <a:ext cx="2133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en la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Religi</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ón</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72" name="Text Box 1032"/>
          <p:cNvSpPr txBox="1">
            <a:spLocks noChangeArrowheads="1"/>
          </p:cNvSpPr>
          <p:nvPr/>
        </p:nvSpPr>
        <p:spPr bwMode="auto">
          <a:xfrm>
            <a:off x="1524000" y="3163669"/>
            <a:ext cx="1828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aspectos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Econ</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ómicos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73" name="Text Box 1033"/>
          <p:cNvSpPr txBox="1">
            <a:spLocks noChangeArrowheads="1"/>
          </p:cNvSpPr>
          <p:nvPr/>
        </p:nvSpPr>
        <p:spPr bwMode="auto">
          <a:xfrm>
            <a:off x="228600" y="2286000"/>
            <a:ext cx="2133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 en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Cultura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 material</a:t>
            </a:r>
          </a:p>
        </p:txBody>
      </p:sp>
      <p:sp>
        <p:nvSpPr>
          <p:cNvPr id="139274" name="Text Box 1034"/>
          <p:cNvSpPr txBox="1">
            <a:spLocks noChangeArrowheads="1"/>
          </p:cNvSpPr>
          <p:nvPr/>
        </p:nvSpPr>
        <p:spPr bwMode="auto">
          <a:xfrm>
            <a:off x="6286500" y="228600"/>
            <a:ext cx="571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400" u="sng"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Perspectivas</a:t>
            </a:r>
            <a:r>
              <a:rPr lang="en-US" altLang="ja-JP" sz="24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75" name="Line 1035"/>
          <p:cNvSpPr>
            <a:spLocks noChangeShapeType="1"/>
          </p:cNvSpPr>
          <p:nvPr/>
        </p:nvSpPr>
        <p:spPr bwMode="auto">
          <a:xfrm flipH="1">
            <a:off x="838200" y="2362200"/>
            <a:ext cx="1905000" cy="12192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76" name="Text Box 1036"/>
          <p:cNvSpPr txBox="1">
            <a:spLocks noChangeArrowheads="1"/>
          </p:cNvSpPr>
          <p:nvPr/>
        </p:nvSpPr>
        <p:spPr bwMode="auto">
          <a:xfrm>
            <a:off x="6019800" y="4267200"/>
            <a:ext cx="68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CV</a:t>
            </a:r>
          </a:p>
        </p:txBody>
      </p:sp>
      <p:sp>
        <p:nvSpPr>
          <p:cNvPr id="139277" name="Line 1037"/>
          <p:cNvSpPr>
            <a:spLocks noChangeShapeType="1"/>
          </p:cNvSpPr>
          <p:nvPr/>
        </p:nvSpPr>
        <p:spPr bwMode="auto">
          <a:xfrm flipH="1">
            <a:off x="6705600" y="4495800"/>
            <a:ext cx="2209800" cy="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78" name="Line 1038"/>
          <p:cNvSpPr>
            <a:spLocks noChangeShapeType="1"/>
          </p:cNvSpPr>
          <p:nvPr/>
        </p:nvSpPr>
        <p:spPr bwMode="auto">
          <a:xfrm flipH="1">
            <a:off x="6553200" y="2667000"/>
            <a:ext cx="1600200" cy="15240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79" name="Line 1039"/>
          <p:cNvSpPr>
            <a:spLocks noChangeShapeType="1"/>
          </p:cNvSpPr>
          <p:nvPr/>
        </p:nvSpPr>
        <p:spPr bwMode="auto">
          <a:xfrm>
            <a:off x="5715000" y="2667000"/>
            <a:ext cx="457200" cy="15240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80" name="Line 1040"/>
          <p:cNvSpPr>
            <a:spLocks noChangeShapeType="1"/>
          </p:cNvSpPr>
          <p:nvPr/>
        </p:nvSpPr>
        <p:spPr bwMode="auto">
          <a:xfrm flipH="1">
            <a:off x="4343400" y="4724400"/>
            <a:ext cx="1676400" cy="1524000"/>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wrap="none" anchor="ctr"/>
          <a:lstStyle/>
          <a:p>
            <a:pPr>
              <a:defRPr/>
            </a:pPr>
            <a:endParaRPr lang="es-ES">
              <a:cs typeface="+mn-cs"/>
            </a:endParaRPr>
          </a:p>
        </p:txBody>
      </p:sp>
      <p:sp>
        <p:nvSpPr>
          <p:cNvPr id="139281" name="Text Box 1041"/>
          <p:cNvSpPr txBox="1">
            <a:spLocks noChangeArrowheads="1"/>
          </p:cNvSpPr>
          <p:nvPr/>
        </p:nvSpPr>
        <p:spPr bwMode="auto">
          <a:xfrm>
            <a:off x="3810000" y="4114800"/>
            <a:ext cx="2133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 en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Cultura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cs typeface="+mn-cs"/>
              </a:rPr>
              <a:t> material</a:t>
            </a:r>
          </a:p>
        </p:txBody>
      </p:sp>
      <p:sp>
        <p:nvSpPr>
          <p:cNvPr id="139282" name="Text Box 1042"/>
          <p:cNvSpPr txBox="1">
            <a:spLocks noChangeArrowheads="1"/>
          </p:cNvSpPr>
          <p:nvPr/>
        </p:nvSpPr>
        <p:spPr bwMode="auto">
          <a:xfrm>
            <a:off x="5791200" y="4800600"/>
            <a:ext cx="1828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aspectos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Econ</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ómicos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83" name="Text Box 1043"/>
          <p:cNvSpPr txBox="1">
            <a:spLocks noChangeArrowheads="1"/>
          </p:cNvSpPr>
          <p:nvPr/>
        </p:nvSpPr>
        <p:spPr bwMode="auto">
          <a:xfrm>
            <a:off x="6705600" y="3810000"/>
            <a:ext cx="2133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en la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Religi</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ón</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84" name="Text Box 1044"/>
          <p:cNvSpPr txBox="1">
            <a:spLocks noChangeArrowheads="1"/>
          </p:cNvSpPr>
          <p:nvPr/>
        </p:nvSpPr>
        <p:spPr bwMode="auto">
          <a:xfrm>
            <a:off x="5638800" y="2362200"/>
            <a:ext cx="21336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Enfoque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en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relaciones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Sociales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Familia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Educaci</a:t>
            </a: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ón</a:t>
            </a: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lgn="ctr">
              <a:spcBef>
                <a:spcPct val="50000"/>
              </a:spcBef>
              <a:defRPr/>
            </a:pPr>
            <a:r>
              <a:rPr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rPr>
              <a:t>etc</a:t>
            </a: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9285" name="Line 1045"/>
          <p:cNvSpPr>
            <a:spLocks noChangeShapeType="1"/>
          </p:cNvSpPr>
          <p:nvPr/>
        </p:nvSpPr>
        <p:spPr bwMode="auto">
          <a:xfrm flipH="1">
            <a:off x="1905000" y="609600"/>
            <a:ext cx="4419600" cy="5791200"/>
          </a:xfrm>
          <a:prstGeom prst="line">
            <a:avLst/>
          </a:prstGeom>
          <a:noFill/>
          <a:ln w="57150" cmpd="sng">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Tree>
    <p:extLst>
      <p:ext uri="{BB962C8B-B14F-4D97-AF65-F5344CB8AC3E}">
        <p14:creationId xmlns:p14="http://schemas.microsoft.com/office/powerpoint/2010/main" val="290646740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72034" name="Text Box 2"/>
          <p:cNvSpPr txBox="1">
            <a:spLocks noChangeArrowheads="1"/>
          </p:cNvSpPr>
          <p:nvPr/>
        </p:nvSpPr>
        <p:spPr bwMode="auto">
          <a:xfrm>
            <a:off x="376030" y="171271"/>
            <a:ext cx="828201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sz="3600" b="1" u="sng"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Componentes</a:t>
            </a:r>
            <a:r>
              <a:rPr lang="en-US" sz="3600" b="1" u="sng"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 </a:t>
            </a:r>
            <a:r>
              <a:rPr lang="en-US" sz="3600" b="1" u="sng"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comunes</a:t>
            </a:r>
            <a:r>
              <a:rPr lang="en-US" sz="3600" b="1" u="sng"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 de </a:t>
            </a:r>
            <a:r>
              <a:rPr lang="en-US" sz="3600" b="1" u="sng"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cosmovisiones</a:t>
            </a:r>
            <a:r>
              <a:rPr lang="en-US" sz="3600" b="1" u="sng"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Black"/>
                <a:cs typeface="Arial Black"/>
              </a:rPr>
              <a:t>:</a:t>
            </a:r>
          </a:p>
        </p:txBody>
      </p:sp>
      <p:sp>
        <p:nvSpPr>
          <p:cNvPr id="172035" name="Text Box 3"/>
          <p:cNvSpPr txBox="1">
            <a:spLocks noChangeArrowheads="1"/>
          </p:cNvSpPr>
          <p:nvPr/>
        </p:nvSpPr>
        <p:spPr bwMode="auto">
          <a:xfrm>
            <a:off x="914400" y="1371600"/>
            <a:ext cx="7467600" cy="469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57200" indent="-457200">
              <a:defRPr sz="2400">
                <a:solidFill>
                  <a:schemeClr val="tx1"/>
                </a:solidFill>
                <a:latin typeface="Times New Roman" charset="0"/>
                <a:ea typeface="ＭＳ Ｐゴシック" charset="0"/>
              </a:defRPr>
            </a:lvl1pPr>
            <a:lvl2pPr marL="914400" indent="-457200">
              <a:defRPr sz="2400">
                <a:solidFill>
                  <a:schemeClr val="tx1"/>
                </a:solidFill>
                <a:latin typeface="Times New Roman" charset="0"/>
                <a:ea typeface="ＭＳ Ｐゴシック" charset="0"/>
              </a:defRPr>
            </a:lvl2pPr>
            <a:lvl3pPr marL="1371600" indent="-457200">
              <a:defRPr sz="2400">
                <a:solidFill>
                  <a:schemeClr val="tx1"/>
                </a:solidFill>
                <a:latin typeface="Times New Roman" charset="0"/>
                <a:ea typeface="ＭＳ Ｐゴシック" charset="0"/>
              </a:defRPr>
            </a:lvl3pPr>
            <a:lvl4pPr marL="1828800" indent="-457200">
              <a:defRPr sz="2400">
                <a:solidFill>
                  <a:schemeClr val="tx1"/>
                </a:solidFill>
                <a:latin typeface="Times New Roman" charset="0"/>
                <a:ea typeface="ＭＳ Ｐゴシック" charset="0"/>
              </a:defRPr>
            </a:lvl4pPr>
            <a:lvl5pPr marL="2286000" indent="-457200">
              <a:defRPr sz="2400">
                <a:solidFill>
                  <a:schemeClr val="tx1"/>
                </a:solidFill>
                <a:latin typeface="Times New Roman" charset="0"/>
                <a:ea typeface="ＭＳ Ｐゴシック" charset="0"/>
              </a:defRPr>
            </a:lvl5pPr>
            <a:lvl6pPr marL="2743200" indent="-457200" fontAlgn="base">
              <a:spcBef>
                <a:spcPct val="0"/>
              </a:spcBef>
              <a:spcAft>
                <a:spcPct val="0"/>
              </a:spcAft>
              <a:defRPr sz="2400">
                <a:solidFill>
                  <a:schemeClr val="tx1"/>
                </a:solidFill>
                <a:latin typeface="Times New Roman" charset="0"/>
                <a:ea typeface="ＭＳ Ｐゴシック" charset="0"/>
              </a:defRPr>
            </a:lvl6pPr>
            <a:lvl7pPr marL="3200400" indent="-457200" fontAlgn="base">
              <a:spcBef>
                <a:spcPct val="0"/>
              </a:spcBef>
              <a:spcAft>
                <a:spcPct val="0"/>
              </a:spcAft>
              <a:defRPr sz="2400">
                <a:solidFill>
                  <a:schemeClr val="tx1"/>
                </a:solidFill>
                <a:latin typeface="Times New Roman" charset="0"/>
                <a:ea typeface="ＭＳ Ｐゴシック" charset="0"/>
              </a:defRPr>
            </a:lvl7pPr>
            <a:lvl8pPr marL="3657600" indent="-457200" fontAlgn="base">
              <a:spcBef>
                <a:spcPct val="0"/>
              </a:spcBef>
              <a:spcAft>
                <a:spcPct val="0"/>
              </a:spcAft>
              <a:defRPr sz="2400">
                <a:solidFill>
                  <a:schemeClr val="tx1"/>
                </a:solidFill>
                <a:latin typeface="Times New Roman" charset="0"/>
                <a:ea typeface="ＭＳ Ｐゴシック" charset="0"/>
              </a:defRPr>
            </a:lvl8pPr>
            <a:lvl9pPr marL="4114800" indent="-457200"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 typeface="Arial" charset="0"/>
              <a:buAutoNum type="arabicPeriod"/>
            </a:pPr>
            <a:r>
              <a:rPr lang="en-US" sz="2800" b="1">
                <a:solidFill>
                  <a:schemeClr val="bg1"/>
                </a:solidFill>
                <a:latin typeface="Arial" charset="0"/>
              </a:rPr>
              <a:t>Algo existe</a:t>
            </a:r>
            <a:r>
              <a:rPr lang="en-US" sz="2800">
                <a:solidFill>
                  <a:schemeClr val="bg1"/>
                </a:solidFill>
                <a:latin typeface="Arial" charset="0"/>
              </a:rPr>
              <a:t> </a:t>
            </a:r>
            <a:r>
              <a:rPr lang="en-US" sz="2000" b="1">
                <a:solidFill>
                  <a:schemeClr val="bg1"/>
                </a:solidFill>
                <a:latin typeface="Arial" charset="0"/>
              </a:rPr>
              <a:t>(causas / efectos; universo racional, predecible)</a:t>
            </a:r>
            <a:endParaRPr lang="en-US" sz="2800">
              <a:solidFill>
                <a:schemeClr val="bg1"/>
              </a:solidFill>
              <a:latin typeface="Arial" charset="0"/>
            </a:endParaRPr>
          </a:p>
          <a:p>
            <a:pPr>
              <a:spcBef>
                <a:spcPct val="50000"/>
              </a:spcBef>
              <a:buFont typeface="Arial" charset="0"/>
              <a:buAutoNum type="arabicPeriod"/>
            </a:pPr>
            <a:r>
              <a:rPr lang="en-US" sz="2800" b="1">
                <a:solidFill>
                  <a:schemeClr val="bg1"/>
                </a:solidFill>
                <a:latin typeface="Arial" charset="0"/>
              </a:rPr>
              <a:t>Todas las personas tienen absolutos</a:t>
            </a:r>
            <a:r>
              <a:rPr lang="en-US" sz="2800">
                <a:solidFill>
                  <a:schemeClr val="bg1"/>
                </a:solidFill>
                <a:latin typeface="Arial" charset="0"/>
              </a:rPr>
              <a:t> </a:t>
            </a:r>
            <a:r>
              <a:rPr lang="en-US" sz="2000" b="1">
                <a:solidFill>
                  <a:schemeClr val="bg1"/>
                </a:solidFill>
                <a:latin typeface="Arial" charset="0"/>
              </a:rPr>
              <a:t>(punto de referencia infinito: Dios, amor, poder, el hombre, etc.)</a:t>
            </a:r>
            <a:endParaRPr lang="en-US" sz="2800">
              <a:solidFill>
                <a:schemeClr val="bg1"/>
              </a:solidFill>
              <a:latin typeface="Arial" charset="0"/>
            </a:endParaRPr>
          </a:p>
          <a:p>
            <a:pPr>
              <a:spcBef>
                <a:spcPct val="50000"/>
              </a:spcBef>
              <a:buFont typeface="Arial" charset="0"/>
              <a:buAutoNum type="arabicPeriod"/>
            </a:pPr>
            <a:r>
              <a:rPr lang="en-US" sz="2800" b="1">
                <a:solidFill>
                  <a:schemeClr val="bg1"/>
                </a:solidFill>
                <a:latin typeface="Arial" charset="0"/>
              </a:rPr>
              <a:t>Dos afirmaciones contradictorias no pueden ser ambas correctas </a:t>
            </a:r>
            <a:r>
              <a:rPr lang="en-US" sz="2000" b="1">
                <a:solidFill>
                  <a:schemeClr val="bg1"/>
                </a:solidFill>
                <a:latin typeface="Arial" charset="0"/>
              </a:rPr>
              <a:t>(s</a:t>
            </a:r>
            <a:r>
              <a:rPr lang="en-US" altLang="ja-JP" sz="2000" b="1">
                <a:solidFill>
                  <a:schemeClr val="bg1"/>
                </a:solidFill>
                <a:latin typeface="Arial" charset="0"/>
                <a:cs typeface="ＭＳ Ｐゴシック" charset="0"/>
              </a:rPr>
              <a:t>ólo una cosmovisión puede reflejar correctamente la realidad)</a:t>
            </a:r>
            <a:endParaRPr lang="en-US" sz="2800">
              <a:solidFill>
                <a:schemeClr val="bg1"/>
              </a:solidFill>
              <a:latin typeface="Arial" charset="0"/>
            </a:endParaRPr>
          </a:p>
          <a:p>
            <a:pPr>
              <a:spcBef>
                <a:spcPct val="50000"/>
              </a:spcBef>
              <a:buFont typeface="Arial" charset="0"/>
              <a:buAutoNum type="arabicPeriod"/>
            </a:pPr>
            <a:r>
              <a:rPr lang="en-US" sz="2800" b="1">
                <a:solidFill>
                  <a:schemeClr val="bg1"/>
                </a:solidFill>
                <a:latin typeface="Arial" charset="0"/>
              </a:rPr>
              <a:t>Todas las personas practican la fe </a:t>
            </a:r>
            <a:r>
              <a:rPr lang="en-US" sz="2000" b="1">
                <a:solidFill>
                  <a:schemeClr val="bg1"/>
                </a:solidFill>
                <a:latin typeface="Arial" charset="0"/>
              </a:rPr>
              <a:t>(presunci</a:t>
            </a:r>
            <a:r>
              <a:rPr lang="en-US" altLang="ja-JP" sz="2000" b="1">
                <a:solidFill>
                  <a:schemeClr val="bg1"/>
                </a:solidFill>
                <a:latin typeface="Arial" charset="0"/>
                <a:cs typeface="ＭＳ Ｐゴシック" charset="0"/>
              </a:rPr>
              <a:t>ón de cosas verdaderas sin pruebas absolutas)</a:t>
            </a:r>
            <a:endParaRPr lang="en-US" sz="2800">
              <a:latin typeface="Arial" charset="0"/>
            </a:endParaRPr>
          </a:p>
        </p:txBody>
      </p:sp>
    </p:spTree>
    <p:extLst>
      <p:ext uri="{BB962C8B-B14F-4D97-AF65-F5344CB8AC3E}">
        <p14:creationId xmlns:p14="http://schemas.microsoft.com/office/powerpoint/2010/main" val="263195423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6610" name="Rectangle 2"/>
          <p:cNvSpPr>
            <a:spLocks noChangeArrowheads="1"/>
          </p:cNvSpPr>
          <p:nvPr/>
        </p:nvSpPr>
        <p:spPr bwMode="auto">
          <a:xfrm>
            <a:off x="838200" y="2133600"/>
            <a:ext cx="79248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endParaRPr lang="es-ES_tradnl" sz="3600" dirty="0">
              <a:solidFill>
                <a:schemeClr val="bg1"/>
              </a:solidFill>
              <a:latin typeface="Times New Roman" charset="0"/>
            </a:endParaRPr>
          </a:p>
          <a:p>
            <a:pPr lvl="1" algn="r">
              <a:buFontTx/>
              <a:buChar char="•"/>
            </a:pPr>
            <a:r>
              <a:rPr lang="es-ES_tradnl" sz="4400" b="1" dirty="0">
                <a:solidFill>
                  <a:schemeClr val="bg1"/>
                </a:solidFill>
                <a:latin typeface="Times New Roman" charset="0"/>
              </a:rPr>
              <a:t>Entendimientos de la Causalidad</a:t>
            </a:r>
          </a:p>
          <a:p>
            <a:pPr lvl="1" algn="r">
              <a:buFontTx/>
              <a:buChar char="•"/>
            </a:pPr>
            <a:r>
              <a:rPr lang="es-ES_tradnl" sz="3800" b="1" dirty="0">
                <a:solidFill>
                  <a:schemeClr val="bg1"/>
                </a:solidFill>
                <a:latin typeface="Times New Roman" charset="0"/>
              </a:rPr>
              <a:t>Información sobre cómo se conceptualiza el Espacio</a:t>
            </a:r>
          </a:p>
          <a:p>
            <a:pPr lvl="1" algn="r">
              <a:buFontTx/>
              <a:buChar char="•"/>
            </a:pPr>
            <a:r>
              <a:rPr lang="es-ES_tradnl" sz="4000" b="1" dirty="0">
                <a:solidFill>
                  <a:schemeClr val="bg1"/>
                </a:solidFill>
                <a:latin typeface="Times New Roman" charset="0"/>
              </a:rPr>
              <a:t>Información sobre la concepción del Tiempo.</a:t>
            </a:r>
            <a:endParaRPr lang="en-US" sz="3200" b="1" dirty="0">
              <a:solidFill>
                <a:schemeClr val="bg1"/>
              </a:solidFill>
              <a:latin typeface="Times New Roman" charset="0"/>
            </a:endParaRPr>
          </a:p>
        </p:txBody>
      </p:sp>
      <p:sp>
        <p:nvSpPr>
          <p:cNvPr id="196611" name="Rectangle 3"/>
          <p:cNvSpPr>
            <a:spLocks noChangeArrowheads="1"/>
          </p:cNvSpPr>
          <p:nvPr/>
        </p:nvSpPr>
        <p:spPr bwMode="auto">
          <a:xfrm>
            <a:off x="1295400" y="422275"/>
            <a:ext cx="6686550"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600">
                <a:solidFill>
                  <a:schemeClr val="bg1"/>
                </a:solidFill>
                <a:latin typeface="Arial Black" charset="0"/>
              </a:rPr>
              <a:t>Cosmovisi</a:t>
            </a:r>
            <a:r>
              <a:rPr lang="en-US" altLang="ja-JP" sz="3600">
                <a:solidFill>
                  <a:schemeClr val="bg1"/>
                </a:solidFill>
                <a:latin typeface="Arial Black" charset="0"/>
                <a:cs typeface="ＭＳ Ｐゴシック" charset="0"/>
              </a:rPr>
              <a:t>ón Proporciona:</a:t>
            </a:r>
            <a:endParaRPr lang="en-US" sz="3600">
              <a:solidFill>
                <a:schemeClr val="bg1"/>
              </a:solidFill>
              <a:latin typeface="Arial Black" charset="0"/>
            </a:endParaRPr>
          </a:p>
        </p:txBody>
      </p:sp>
    </p:spTree>
    <p:extLst>
      <p:ext uri="{BB962C8B-B14F-4D97-AF65-F5344CB8AC3E}">
        <p14:creationId xmlns:p14="http://schemas.microsoft.com/office/powerpoint/2010/main" val="329151882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94564" name="Picture 4" descr="cosmovision"/>
          <p:cNvPicPr>
            <a:picLocks noChangeAspect="1" noChangeArrowheads="1"/>
          </p:cNvPicPr>
          <p:nvPr/>
        </p:nvPicPr>
        <p:blipFill>
          <a:blip r:embed="rId3">
            <a:duotone>
              <a:prstClr val="black"/>
              <a:srgbClr val="0000FF">
                <a:tint val="45000"/>
                <a:satMod val="40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552824"/>
            <a:ext cx="9144000" cy="6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9345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98658" name="Rectangle 2"/>
          <p:cNvSpPr>
            <a:spLocks noGrp="1" noChangeArrowheads="1"/>
          </p:cNvSpPr>
          <p:nvPr>
            <p:ph type="title" idx="4294967295"/>
          </p:nvPr>
        </p:nvSpPr>
        <p:spPr/>
        <p:txBody>
          <a:bodyPr>
            <a:normAutofit fontScale="90000"/>
          </a:bodyPr>
          <a:lstStyle/>
          <a:p>
            <a:r>
              <a:rPr lang="en-US">
                <a:solidFill>
                  <a:schemeClr val="bg1"/>
                </a:solidFill>
                <a:latin typeface="Arial Black" charset="0"/>
              </a:rPr>
              <a:t>Nuestra cosmovisi</a:t>
            </a:r>
            <a:r>
              <a:rPr lang="en-US" altLang="ja-JP">
                <a:solidFill>
                  <a:schemeClr val="bg1"/>
                </a:solidFill>
                <a:latin typeface="Arial Black" charset="0"/>
                <a:cs typeface="ＭＳ Ｐゴシック" charset="0"/>
              </a:rPr>
              <a:t>ón </a:t>
            </a:r>
            <a:r>
              <a:rPr lang="en-US">
                <a:solidFill>
                  <a:schemeClr val="bg1"/>
                </a:solidFill>
                <a:latin typeface="Arial Black" charset="0"/>
              </a:rPr>
              <a:t>sobre el tiempo:</a:t>
            </a:r>
            <a:endParaRPr lang="en-US">
              <a:solidFill>
                <a:srgbClr val="000000"/>
              </a:solidFill>
              <a:latin typeface="Arial" charset="0"/>
            </a:endParaRPr>
          </a:p>
        </p:txBody>
      </p:sp>
      <p:sp>
        <p:nvSpPr>
          <p:cNvPr id="198659" name="Text Box 3"/>
          <p:cNvSpPr txBox="1">
            <a:spLocks noChangeArrowheads="1"/>
          </p:cNvSpPr>
          <p:nvPr/>
        </p:nvSpPr>
        <p:spPr bwMode="auto">
          <a:xfrm>
            <a:off x="1295400" y="2514600"/>
            <a:ext cx="67818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solidFill>
                  <a:schemeClr val="bg1"/>
                </a:solidFill>
              </a:rPr>
              <a:t>Empez</a:t>
            </a:r>
            <a:r>
              <a:rPr lang="en-US" altLang="ja-JP" sz="2400">
                <a:solidFill>
                  <a:schemeClr val="bg1"/>
                </a:solidFill>
                <a:latin typeface="Arial"/>
                <a:cs typeface="ＭＳ Ｐゴシック" charset="0"/>
              </a:rPr>
              <a:t>ó</a:t>
            </a:r>
            <a:r>
              <a:rPr lang="en-US" sz="2400">
                <a:solidFill>
                  <a:schemeClr val="bg1"/>
                </a:solidFill>
              </a:rPr>
              <a:t> en el Ed</a:t>
            </a:r>
            <a:r>
              <a:rPr lang="en-US" altLang="ja-JP" sz="2400">
                <a:solidFill>
                  <a:schemeClr val="bg1"/>
                </a:solidFill>
                <a:ea typeface="ヒラギノ角ゴ ProN W3" charset="0"/>
                <a:cs typeface="ヒラギノ角ゴ ProN W3" charset="0"/>
              </a:rPr>
              <a:t>én</a:t>
            </a:r>
            <a:r>
              <a:rPr lang="es-ES" sz="2400">
                <a:solidFill>
                  <a:schemeClr val="bg1"/>
                </a:solidFill>
              </a:rPr>
              <a:t> </a:t>
            </a:r>
            <a:r>
              <a:rPr lang="en-US" sz="2400">
                <a:solidFill>
                  <a:schemeClr val="bg1"/>
                </a:solidFill>
              </a:rPr>
              <a:t>y se acabar</a:t>
            </a:r>
            <a:r>
              <a:rPr lang="en-US" altLang="ja-JP" sz="2400">
                <a:solidFill>
                  <a:schemeClr val="bg1"/>
                </a:solidFill>
                <a:cs typeface="ＭＳ Ｐゴシック" charset="0"/>
              </a:rPr>
              <a:t>á</a:t>
            </a:r>
            <a:r>
              <a:rPr lang="en-US" sz="2400">
                <a:solidFill>
                  <a:schemeClr val="bg1"/>
                </a:solidFill>
              </a:rPr>
              <a:t> en el infinito</a:t>
            </a:r>
          </a:p>
          <a:p>
            <a:pPr>
              <a:spcBef>
                <a:spcPct val="50000"/>
              </a:spcBef>
            </a:pPr>
            <a:endParaRPr lang="en-US" sz="2400">
              <a:solidFill>
                <a:schemeClr val="bg1"/>
              </a:solidFill>
            </a:endParaRPr>
          </a:p>
          <a:p>
            <a:pPr>
              <a:spcBef>
                <a:spcPct val="50000"/>
              </a:spcBef>
            </a:pPr>
            <a:endParaRPr lang="en-US" sz="2400">
              <a:solidFill>
                <a:schemeClr val="bg1"/>
              </a:solidFill>
            </a:endParaRPr>
          </a:p>
          <a:p>
            <a:pPr>
              <a:spcBef>
                <a:spcPct val="50000"/>
              </a:spcBef>
            </a:pPr>
            <a:endParaRPr lang="en-US" sz="2400">
              <a:solidFill>
                <a:schemeClr val="bg1"/>
              </a:solidFill>
            </a:endParaRPr>
          </a:p>
          <a:p>
            <a:pPr>
              <a:spcBef>
                <a:spcPct val="50000"/>
              </a:spcBef>
            </a:pPr>
            <a:endParaRPr lang="en-US" sz="2400">
              <a:solidFill>
                <a:schemeClr val="bg1"/>
              </a:solidFill>
            </a:endParaRPr>
          </a:p>
          <a:p>
            <a:pPr>
              <a:spcBef>
                <a:spcPct val="50000"/>
              </a:spcBef>
            </a:pPr>
            <a:endParaRPr lang="en-US" sz="2400">
              <a:solidFill>
                <a:schemeClr val="bg1"/>
              </a:solidFill>
            </a:endParaRPr>
          </a:p>
          <a:p>
            <a:pPr>
              <a:spcBef>
                <a:spcPct val="50000"/>
              </a:spcBef>
            </a:pPr>
            <a:r>
              <a:rPr lang="en-US" sz="2400">
                <a:solidFill>
                  <a:schemeClr val="bg1"/>
                </a:solidFill>
              </a:rPr>
              <a:t>C</a:t>
            </a:r>
            <a:r>
              <a:rPr lang="en-US" altLang="ja-JP" sz="2400">
                <a:solidFill>
                  <a:schemeClr val="bg1"/>
                </a:solidFill>
                <a:latin typeface="Arial"/>
                <a:cs typeface="ＭＳ Ｐゴシック" charset="0"/>
              </a:rPr>
              <a:t>íc</a:t>
            </a:r>
            <a:r>
              <a:rPr lang="en-US" sz="2400">
                <a:solidFill>
                  <a:schemeClr val="bg1"/>
                </a:solidFill>
              </a:rPr>
              <a:t>lico, Adem</a:t>
            </a:r>
            <a:r>
              <a:rPr lang="en-US" altLang="ja-JP" sz="2400">
                <a:solidFill>
                  <a:schemeClr val="bg1"/>
                </a:solidFill>
                <a:ea typeface="ヒラギノ角ゴ ProN W3" charset="0"/>
                <a:cs typeface="ヒラギノ角ゴ ProN W3" charset="0"/>
              </a:rPr>
              <a:t>ás</a:t>
            </a:r>
            <a:r>
              <a:rPr lang="es-ES" sz="2400">
                <a:solidFill>
                  <a:schemeClr val="bg1"/>
                </a:solidFill>
              </a:rPr>
              <a:t> </a:t>
            </a:r>
            <a:r>
              <a:rPr lang="en-US" sz="2400">
                <a:solidFill>
                  <a:schemeClr val="bg1"/>
                </a:solidFill>
              </a:rPr>
              <a:t>eterno, no tiene Principio ni fin.</a:t>
            </a:r>
            <a:endParaRPr lang="en-US" sz="2400">
              <a:solidFill>
                <a:srgbClr val="000000"/>
              </a:solidFill>
            </a:endParaRPr>
          </a:p>
        </p:txBody>
      </p:sp>
      <p:pic>
        <p:nvPicPr>
          <p:cNvPr id="198661" name="Picture 5" descr="G20_16-figur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200400"/>
            <a:ext cx="2343150" cy="2252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88556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8600" y="0"/>
            <a:ext cx="8674100" cy="6651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s-ES" sz="3200">
                <a:latin typeface="Arial Black" charset="0"/>
                <a:cs typeface="+mn-cs"/>
              </a:rPr>
              <a:t>Modelos descriptivos de Cosmovisión</a:t>
            </a:r>
            <a:r>
              <a:rPr lang="es-ES" sz="3200">
                <a:solidFill>
                  <a:schemeClr val="bg1"/>
                </a:solidFill>
                <a:latin typeface="Arial Black" charset="0"/>
                <a:cs typeface="+mn-cs"/>
              </a:rPr>
              <a:t> </a:t>
            </a:r>
          </a:p>
        </p:txBody>
      </p:sp>
      <p:graphicFrame>
        <p:nvGraphicFramePr>
          <p:cNvPr id="8463" name="Group 271"/>
          <p:cNvGraphicFramePr>
            <a:graphicFrameLocks noGrp="1"/>
          </p:cNvGraphicFramePr>
          <p:nvPr/>
        </p:nvGraphicFramePr>
        <p:xfrm>
          <a:off x="228600" y="1219200"/>
          <a:ext cx="8686800" cy="5972175"/>
        </p:xfrm>
        <a:graphic>
          <a:graphicData uri="http://schemas.openxmlformats.org/drawingml/2006/table">
            <a:tbl>
              <a:tblPr/>
              <a:tblGrid>
                <a:gridCol w="2667000"/>
                <a:gridCol w="3124200"/>
                <a:gridCol w="2895600"/>
              </a:tblGrid>
              <a:tr h="838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800" b="0" i="0" u="none" strike="noStrike" cap="none" normalizeH="0" baseline="0">
                          <a:ln>
                            <a:noFill/>
                          </a:ln>
                          <a:solidFill>
                            <a:schemeClr val="bg1"/>
                          </a:solidFill>
                          <a:effectLst/>
                          <a:latin typeface="Times New Roman" charset="0"/>
                          <a:ea typeface="ＭＳ Ｐゴシック" charset="0"/>
                        </a:rPr>
                        <a:t>Cosa Observada</a:t>
                      </a:r>
                      <a:endParaRPr kumimoji="0" lang="es-ES" sz="2800" b="0" i="0" u="none" strike="noStrike" cap="none" normalizeH="0" baseline="0">
                        <a:ln>
                          <a:noFill/>
                        </a:ln>
                        <a:solidFill>
                          <a:schemeClr val="bg1"/>
                        </a:solidFill>
                        <a:effectLst/>
                        <a:latin typeface="Times New Roman"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800" b="0" i="0" u="none" strike="noStrike" cap="none" normalizeH="0" baseline="0">
                          <a:ln>
                            <a:noFill/>
                          </a:ln>
                          <a:solidFill>
                            <a:schemeClr val="bg1"/>
                          </a:solidFill>
                          <a:effectLst/>
                          <a:latin typeface="Times New Roman" charset="0"/>
                          <a:ea typeface="ＭＳ Ｐゴシック" charset="0"/>
                        </a:rPr>
                        <a:t>Que vemos nosotros</a:t>
                      </a:r>
                      <a:endParaRPr kumimoji="0" lang="es-ES" sz="2800" b="0" i="0" u="none" strike="noStrike" cap="none" normalizeH="0" baseline="0">
                        <a:ln>
                          <a:noFill/>
                        </a:ln>
                        <a:solidFill>
                          <a:schemeClr val="bg1"/>
                        </a:solidFill>
                        <a:effectLst/>
                        <a:latin typeface="Times New Roman"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_tradnl" sz="2800" b="0" i="0" u="none" strike="noStrike" cap="none" normalizeH="0" baseline="0">
                          <a:ln>
                            <a:noFill/>
                          </a:ln>
                          <a:solidFill>
                            <a:schemeClr val="bg1"/>
                          </a:solidFill>
                          <a:effectLst/>
                          <a:latin typeface="Times New Roman" charset="0"/>
                          <a:ea typeface="ＭＳ Ｐゴシック" charset="0"/>
                        </a:rPr>
                        <a:t>Que ven los Agta</a:t>
                      </a:r>
                      <a:endParaRPr kumimoji="0" lang="es-ES" sz="2800" b="0" i="0" u="none" strike="noStrike" cap="none" normalizeH="0" baseline="0">
                        <a:ln>
                          <a:noFill/>
                        </a:ln>
                        <a:solidFill>
                          <a:schemeClr val="bg1"/>
                        </a:solidFill>
                        <a:effectLst/>
                        <a:latin typeface="Times New Roman"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66"/>
                    </a:solidFill>
                  </a:tcPr>
                </a:tc>
              </a:tr>
              <a:tr h="5133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bg1"/>
                          </a:solidFill>
                          <a:effectLst/>
                          <a:latin typeface="Arial Black" charset="0"/>
                          <a:ea typeface="ＭＳ Ｐゴシック" charset="0"/>
                        </a:rPr>
                        <a:t>Cielo azul</a:t>
                      </a:r>
                    </a:p>
                    <a:p>
                      <a:pPr marL="0" marR="0" lvl="0" indent="0" algn="l" defTabSz="914400" rtl="0" eaLnBrk="1" fontAlgn="base" latinLnBrk="0" hangingPunct="1">
                        <a:lnSpc>
                          <a:spcPct val="50000"/>
                        </a:lnSpc>
                        <a:spcBef>
                          <a:spcPct val="20000"/>
                        </a:spcBef>
                        <a:spcAft>
                          <a:spcPct val="0"/>
                        </a:spcAft>
                        <a:buClrTx/>
                        <a:buSzTx/>
                        <a:buFontTx/>
                        <a:buNone/>
                        <a:tabLst/>
                      </a:pPr>
                      <a:endParaRPr kumimoji="0" lang="es-ES" sz="20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10000"/>
                        </a:lnSpc>
                        <a:spcBef>
                          <a:spcPct val="20000"/>
                        </a:spcBef>
                        <a:spcAft>
                          <a:spcPct val="0"/>
                        </a:spcAft>
                        <a:buClrTx/>
                        <a:buSzTx/>
                        <a:buFontTx/>
                        <a:buNone/>
                        <a:tabLst/>
                      </a:pPr>
                      <a:endParaRPr kumimoji="0" lang="es-ES" sz="20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bg1"/>
                          </a:solidFill>
                          <a:effectLst/>
                          <a:latin typeface="Arial Black" charset="0"/>
                          <a:ea typeface="ＭＳ Ｐゴシック" charset="0"/>
                        </a:rPr>
                        <a:t>Terremoto</a:t>
                      </a:r>
                    </a:p>
                    <a:p>
                      <a:pPr marL="0" marR="0" lvl="0" indent="0" algn="l" defTabSz="914400" rtl="0" eaLnBrk="1" fontAlgn="base" latinLnBrk="0" hangingPunct="1">
                        <a:lnSpc>
                          <a:spcPct val="20000"/>
                        </a:lnSpc>
                        <a:spcBef>
                          <a:spcPct val="20000"/>
                        </a:spcBef>
                        <a:spcAft>
                          <a:spcPct val="0"/>
                        </a:spcAft>
                        <a:buClrTx/>
                        <a:buSzTx/>
                        <a:buFontTx/>
                        <a:buNone/>
                        <a:tabLst/>
                      </a:pPr>
                      <a:endParaRPr kumimoji="0" lang="es-ES" sz="20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bg1"/>
                          </a:solidFill>
                          <a:effectLst/>
                          <a:latin typeface="Arial Black" charset="0"/>
                          <a:ea typeface="ＭＳ Ｐゴシック" charset="0"/>
                        </a:rPr>
                        <a:t>Infección de estómago</a:t>
                      </a:r>
                      <a:endParaRPr kumimoji="0" lang="es-ES" sz="24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40000"/>
                        </a:lnSpc>
                        <a:spcBef>
                          <a:spcPct val="20000"/>
                        </a:spcBef>
                        <a:spcAft>
                          <a:spcPct val="0"/>
                        </a:spcAft>
                        <a:buClrTx/>
                        <a:buSzTx/>
                        <a:buFontTx/>
                        <a:buNone/>
                        <a:tabLst/>
                      </a:pPr>
                      <a:endParaRPr kumimoji="0" lang="es-ES" sz="24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bg1"/>
                          </a:solidFill>
                          <a:effectLst/>
                          <a:latin typeface="Arial Black" charset="0"/>
                          <a:ea typeface="ＭＳ Ｐゴシック" charset="0"/>
                        </a:rPr>
                        <a:t>Tratamiento infección de estómago</a:t>
                      </a:r>
                      <a:endParaRPr kumimoji="0" lang="es-ES" sz="24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50000"/>
                        </a:lnSpc>
                        <a:spcBef>
                          <a:spcPct val="20000"/>
                        </a:spcBef>
                        <a:spcAft>
                          <a:spcPct val="0"/>
                        </a:spcAft>
                        <a:buClrTx/>
                        <a:buSzTx/>
                        <a:buFontTx/>
                        <a:buNone/>
                        <a:tabLst/>
                      </a:pPr>
                      <a:endParaRPr kumimoji="0" lang="es-ES" sz="2400" b="0" i="0" u="none" strike="noStrike" cap="none" normalizeH="0" baseline="0">
                        <a:ln>
                          <a:noFill/>
                        </a:ln>
                        <a:solidFill>
                          <a:schemeClr val="bg1"/>
                        </a:solidFill>
                        <a:effectLst/>
                        <a:latin typeface="Arial Black" charset="0"/>
                        <a:ea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bg1"/>
                          </a:solidFill>
                          <a:effectLst/>
                          <a:latin typeface="Arial Black" charset="0"/>
                          <a:ea typeface="ＭＳ Ｐゴシック" charset="0"/>
                        </a:rPr>
                        <a:t>Extraño sonido en la selva</a:t>
                      </a:r>
                      <a:endParaRPr kumimoji="0" lang="es-ES" sz="2400" b="0" i="0" u="none" strike="noStrike" cap="none" normalizeH="0" baseline="0">
                        <a:ln>
                          <a:noFill/>
                        </a:ln>
                        <a:solidFill>
                          <a:schemeClr val="bg1"/>
                        </a:solidFill>
                        <a:effectLst/>
                        <a:latin typeface="Arial Black"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a:ln>
                            <a:noFill/>
                          </a:ln>
                          <a:solidFill>
                            <a:srgbClr val="FFFF00"/>
                          </a:solidFill>
                          <a:effectLst/>
                          <a:latin typeface="Arial Black" charset="0"/>
                          <a:ea typeface="ＭＳ Ｐゴシック" charset="0"/>
                        </a:rPr>
                        <a:t>Espacio</a:t>
                      </a:r>
                    </a:p>
                    <a:p>
                      <a:pPr marL="0" marR="0" lvl="0" indent="0" algn="ctr" defTabSz="914400" rtl="0" eaLnBrk="1" fontAlgn="base" latinLnBrk="0" hangingPunct="1">
                        <a:lnSpc>
                          <a:spcPct val="10000"/>
                        </a:lnSpc>
                        <a:spcBef>
                          <a:spcPct val="20000"/>
                        </a:spcBef>
                        <a:spcAft>
                          <a:spcPct val="0"/>
                        </a:spcAft>
                        <a:buClrTx/>
                        <a:buSzTx/>
                        <a:buFontTx/>
                        <a:buNone/>
                        <a:tabLst/>
                      </a:pPr>
                      <a:endParaRPr kumimoji="0" lang="es-ES_tradnl" sz="2000" b="0" i="0" u="none" strike="noStrike" cap="none" normalizeH="0" baseline="0">
                        <a:ln>
                          <a:noFill/>
                        </a:ln>
                        <a:solidFill>
                          <a:srgbClr val="FFFF00"/>
                        </a:solidFill>
                        <a:effectLst/>
                        <a:latin typeface="Arial Black" charset="0"/>
                        <a:ea typeface="ＭＳ Ｐゴシック" charset="0"/>
                      </a:endParaRPr>
                    </a:p>
                    <a:p>
                      <a:pPr marL="0" marR="0" lvl="0" indent="0" algn="ctr" defTabSz="914400" rtl="0" eaLnBrk="1" fontAlgn="base" latinLnBrk="0" hangingPunct="1">
                        <a:lnSpc>
                          <a:spcPct val="10000"/>
                        </a:lnSpc>
                        <a:spcBef>
                          <a:spcPct val="20000"/>
                        </a:spcBef>
                        <a:spcAft>
                          <a:spcPct val="0"/>
                        </a:spcAft>
                        <a:buClrTx/>
                        <a:buSzTx/>
                        <a:buFontTx/>
                        <a:buNone/>
                        <a:tabLst/>
                      </a:pPr>
                      <a:endParaRPr kumimoji="0" lang="es-ES_tradnl" sz="2000" b="0" i="0" u="none" strike="noStrike" cap="none" normalizeH="0" baseline="0">
                        <a:ln>
                          <a:noFill/>
                        </a:ln>
                        <a:solidFill>
                          <a:srgbClr val="FFFF00"/>
                        </a:solidFill>
                        <a:effectLst/>
                        <a:latin typeface="Arial Black" charset="0"/>
                        <a:ea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a:ln>
                            <a:noFill/>
                          </a:ln>
                          <a:solidFill>
                            <a:srgbClr val="FFFF00"/>
                          </a:solidFill>
                          <a:effectLst/>
                          <a:latin typeface="Arial Black" charset="0"/>
                          <a:ea typeface="ＭＳ Ｐゴシック" charset="0"/>
                        </a:rPr>
                        <a:t>Placas tectónicas moviéndose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_tradnl" sz="2000" b="0" i="0" u="none" strike="noStrike" cap="none" normalizeH="0" baseline="0">
                        <a:ln>
                          <a:noFill/>
                        </a:ln>
                        <a:solidFill>
                          <a:srgbClr val="FFFF00"/>
                        </a:solidFill>
                        <a:effectLst/>
                        <a:latin typeface="Arial Black" charset="0"/>
                        <a:ea typeface="ＭＳ Ｐゴシック" charset="0"/>
                      </a:endParaRPr>
                    </a:p>
                    <a:p>
                      <a:pPr marL="0" marR="0" lvl="0" indent="0" algn="l" defTabSz="914400" rtl="0" eaLnBrk="1" fontAlgn="base" latinLnBrk="0" hangingPunct="1">
                        <a:lnSpc>
                          <a:spcPct val="20000"/>
                        </a:lnSpc>
                        <a:spcBef>
                          <a:spcPct val="20000"/>
                        </a:spcBef>
                        <a:spcAft>
                          <a:spcPct val="0"/>
                        </a:spcAft>
                        <a:buClrTx/>
                        <a:buSzTx/>
                        <a:buFontTx/>
                        <a:buNone/>
                        <a:tabLst/>
                      </a:pPr>
                      <a:endParaRPr kumimoji="0" lang="es-ES" sz="2000" b="0" i="0" u="none" strike="noStrike" cap="none" normalizeH="0" baseline="0">
                        <a:ln>
                          <a:noFill/>
                        </a:ln>
                        <a:solidFill>
                          <a:srgbClr val="FFFF00"/>
                        </a:solidFill>
                        <a:effectLst/>
                        <a:latin typeface="Arial Black" charset="0"/>
                        <a:ea typeface="ＭＳ Ｐゴシック" charset="0"/>
                      </a:endParaRPr>
                    </a:p>
                    <a:p>
                      <a:pPr marL="0" marR="0" lvl="0" indent="0" algn="ctr" defTabSz="914400" rtl="0" eaLnBrk="1" fontAlgn="base" latinLnBrk="0" hangingPunct="1">
                        <a:lnSpc>
                          <a:spcPct val="20000"/>
                        </a:lnSpc>
                        <a:spcBef>
                          <a:spcPct val="20000"/>
                        </a:spcBef>
                        <a:spcAft>
                          <a:spcPct val="0"/>
                        </a:spcAft>
                        <a:buClrTx/>
                        <a:buSzTx/>
                        <a:buFontTx/>
                        <a:buNone/>
                        <a:tabLst/>
                      </a:pPr>
                      <a:r>
                        <a:rPr kumimoji="0" lang="es-ES" sz="2000" b="0" i="0" u="none" strike="noStrike" cap="none" normalizeH="0" baseline="0">
                          <a:ln>
                            <a:noFill/>
                          </a:ln>
                          <a:solidFill>
                            <a:srgbClr val="FFFF00"/>
                          </a:solidFill>
                          <a:effectLst/>
                          <a:latin typeface="Arial Black" charset="0"/>
                          <a:ea typeface="ＭＳ Ｐゴシック" charset="0"/>
                        </a:rPr>
                        <a:t>Causa Natural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a:ln>
                          <a:noFill/>
                        </a:ln>
                        <a:solidFill>
                          <a:srgbClr val="FFFF00"/>
                        </a:solidFill>
                        <a:effectLst/>
                        <a:latin typeface="Arial Black" charset="0"/>
                        <a:ea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FFFF00"/>
                          </a:solidFill>
                          <a:effectLst/>
                          <a:latin typeface="Arial Black" charset="0"/>
                          <a:ea typeface="ＭＳ Ｐゴシック" charset="0"/>
                        </a:rPr>
                        <a:t>Aplicamos antibióticos</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a:ln>
                          <a:noFill/>
                        </a:ln>
                        <a:solidFill>
                          <a:srgbClr val="FFFF00"/>
                        </a:solidFill>
                        <a:effectLst/>
                        <a:latin typeface="Arial Black" charset="0"/>
                        <a:ea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rgbClr val="FFFF00"/>
                          </a:solidFill>
                          <a:effectLst/>
                          <a:latin typeface="Arial Black" charset="0"/>
                          <a:ea typeface="ＭＳ Ｐゴシック" charset="0"/>
                        </a:rPr>
                        <a:t>Ruido de animal</a:t>
                      </a:r>
                      <a:endParaRPr kumimoji="0" lang="es-ES" sz="2400" b="0" i="0" u="none" strike="noStrike" cap="none" normalizeH="0" baseline="0">
                        <a:ln>
                          <a:noFill/>
                        </a:ln>
                        <a:solidFill>
                          <a:srgbClr val="FFFF00"/>
                        </a:solidFill>
                        <a:effectLst/>
                        <a:latin typeface="Arial Black" charset="0"/>
                        <a:ea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0033"/>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a:ln>
                            <a:noFill/>
                          </a:ln>
                          <a:solidFill>
                            <a:schemeClr val="tx1"/>
                          </a:solidFill>
                          <a:effectLst/>
                          <a:latin typeface="Arial Black" charset="0"/>
                          <a:ea typeface="ＭＳ Ｐゴシック" charset="0"/>
                        </a:rPr>
                        <a:t>Cúpula-Bóveda</a:t>
                      </a:r>
                    </a:p>
                    <a:p>
                      <a:pPr marL="0" marR="0" lvl="0" indent="0" algn="r" defTabSz="914400" rtl="0" eaLnBrk="1" fontAlgn="base" latinLnBrk="0" hangingPunct="1">
                        <a:lnSpc>
                          <a:spcPct val="100000"/>
                        </a:lnSpc>
                        <a:spcBef>
                          <a:spcPct val="20000"/>
                        </a:spcBef>
                        <a:spcAft>
                          <a:spcPct val="0"/>
                        </a:spcAft>
                        <a:buClrTx/>
                        <a:buSzTx/>
                        <a:buFontTx/>
                        <a:buNone/>
                        <a:tabLst/>
                      </a:pPr>
                      <a:endParaRPr kumimoji="0" lang="es-ES_tradnl"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s-ES_tradnl" sz="2000" b="0" i="0" u="none" strike="noStrike" cap="none" normalizeH="0" baseline="0">
                          <a:ln>
                            <a:noFill/>
                          </a:ln>
                          <a:solidFill>
                            <a:schemeClr val="tx1"/>
                          </a:solidFill>
                          <a:effectLst/>
                          <a:latin typeface="Arial Black" charset="0"/>
                          <a:ea typeface="ＭＳ Ｐゴシック" charset="0"/>
                        </a:rPr>
                        <a:t>Viento que sopla bajo la tierra</a:t>
                      </a:r>
                    </a:p>
                    <a:p>
                      <a:pPr marL="0" marR="0" lvl="0" indent="0" algn="r" defTabSz="914400" rtl="0" eaLnBrk="1" fontAlgn="base" latinLnBrk="0" hangingPunct="1">
                        <a:lnSpc>
                          <a:spcPct val="0"/>
                        </a:lnSpc>
                        <a:spcBef>
                          <a:spcPct val="20000"/>
                        </a:spcBef>
                        <a:spcAft>
                          <a:spcPct val="0"/>
                        </a:spcAft>
                        <a:buClrTx/>
                        <a:buSzTx/>
                        <a:buFontTx/>
                        <a:buNone/>
                        <a:tabLst/>
                      </a:pPr>
                      <a:endParaRPr kumimoji="0" lang="es-ES_tradnl"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0"/>
                        </a:lnSpc>
                        <a:spcBef>
                          <a:spcPct val="20000"/>
                        </a:spcBef>
                        <a:spcAft>
                          <a:spcPct val="0"/>
                        </a:spcAft>
                        <a:buClrTx/>
                        <a:buSzTx/>
                        <a:buFontTx/>
                        <a:buNone/>
                        <a:tabLst/>
                      </a:pPr>
                      <a:endParaRPr kumimoji="0" lang="es-ES_tradnl"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0"/>
                        </a:lnSpc>
                        <a:spcBef>
                          <a:spcPct val="20000"/>
                        </a:spcBef>
                        <a:spcAft>
                          <a:spcPct val="0"/>
                        </a:spcAft>
                        <a:buClrTx/>
                        <a:buSzTx/>
                        <a:buFontTx/>
                        <a:buNone/>
                        <a:tabLst/>
                      </a:pPr>
                      <a:endParaRPr kumimoji="0" lang="es-ES_tradnl"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tx1"/>
                          </a:solidFill>
                          <a:effectLst/>
                          <a:latin typeface="Arial Black" charset="0"/>
                          <a:ea typeface="ＭＳ Ｐゴシック" charset="0"/>
                        </a:rPr>
                        <a:t>Causa sobrenatural</a:t>
                      </a:r>
                    </a:p>
                    <a:p>
                      <a:pPr marL="0" marR="0" lvl="0" indent="0" algn="r" defTabSz="914400" rtl="0" eaLnBrk="1" fontAlgn="base" latinLnBrk="0" hangingPunct="1">
                        <a:lnSpc>
                          <a:spcPct val="100000"/>
                        </a:lnSpc>
                        <a:spcBef>
                          <a:spcPct val="20000"/>
                        </a:spcBef>
                        <a:spcAft>
                          <a:spcPct val="0"/>
                        </a:spcAft>
                        <a:buClrTx/>
                        <a:buSzTx/>
                        <a:buFontTx/>
                        <a:buNone/>
                        <a:tabLst/>
                      </a:pPr>
                      <a:endParaRPr kumimoji="0" lang="es-ES"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tx1"/>
                          </a:solidFill>
                          <a:effectLst/>
                          <a:latin typeface="Arial Black" charset="0"/>
                          <a:ea typeface="ＭＳ Ｐゴシック" charset="0"/>
                        </a:rPr>
                        <a:t>Shaman, pollo muerto, gritar</a:t>
                      </a:r>
                    </a:p>
                    <a:p>
                      <a:pPr marL="0" marR="0" lvl="0" indent="0" algn="r" defTabSz="914400" rtl="0" eaLnBrk="1" fontAlgn="base" latinLnBrk="0" hangingPunct="1">
                        <a:lnSpc>
                          <a:spcPct val="30000"/>
                        </a:lnSpc>
                        <a:spcBef>
                          <a:spcPct val="20000"/>
                        </a:spcBef>
                        <a:spcAft>
                          <a:spcPct val="0"/>
                        </a:spcAft>
                        <a:buClrTx/>
                        <a:buSzTx/>
                        <a:buFontTx/>
                        <a:buNone/>
                        <a:tabLst/>
                      </a:pPr>
                      <a:endParaRPr kumimoji="0" lang="es-ES"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30000"/>
                        </a:lnSpc>
                        <a:spcBef>
                          <a:spcPct val="20000"/>
                        </a:spcBef>
                        <a:spcAft>
                          <a:spcPct val="0"/>
                        </a:spcAft>
                        <a:buClrTx/>
                        <a:buSzTx/>
                        <a:buFontTx/>
                        <a:buNone/>
                        <a:tabLst/>
                      </a:pPr>
                      <a:endParaRPr kumimoji="0" lang="es-ES" sz="2000" b="0" i="0" u="none" strike="noStrike" cap="none" normalizeH="0" baseline="0">
                        <a:ln>
                          <a:noFill/>
                        </a:ln>
                        <a:solidFill>
                          <a:schemeClr val="tx1"/>
                        </a:solidFill>
                        <a:effectLst/>
                        <a:latin typeface="Arial Black" charset="0"/>
                        <a:ea typeface="ＭＳ Ｐゴシック" charset="0"/>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s-ES" sz="2000" b="0" i="0" u="none" strike="noStrike" cap="none" normalizeH="0" baseline="0">
                          <a:ln>
                            <a:noFill/>
                          </a:ln>
                          <a:solidFill>
                            <a:schemeClr val="tx1"/>
                          </a:solidFill>
                          <a:effectLst/>
                          <a:latin typeface="Arial Black" charset="0"/>
                          <a:ea typeface="ＭＳ Ｐゴシック" charset="0"/>
                        </a:rPr>
                        <a:t>Espíritu malo</a:t>
                      </a:r>
                      <a:endParaRPr kumimoji="0" lang="es-ES" sz="2400" b="0" i="0" u="none" strike="noStrike" cap="none" normalizeH="0" baseline="0">
                        <a:ln>
                          <a:noFill/>
                        </a:ln>
                        <a:solidFill>
                          <a:schemeClr val="tx1"/>
                        </a:solidFill>
                        <a:effectLst/>
                        <a:latin typeface="Arial Black" charset="0"/>
                        <a:ea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8431" name="Line 239"/>
          <p:cNvSpPr>
            <a:spLocks noChangeShapeType="1"/>
          </p:cNvSpPr>
          <p:nvPr/>
        </p:nvSpPr>
        <p:spPr bwMode="auto">
          <a:xfrm>
            <a:off x="457200" y="1828800"/>
            <a:ext cx="1981200" cy="0"/>
          </a:xfrm>
          <a:prstGeom prst="line">
            <a:avLst/>
          </a:prstGeom>
          <a:noFill/>
          <a:ln w="47625">
            <a:solidFill>
              <a:srgbClr val="0000FF"/>
            </a:solidFill>
            <a:round/>
            <a:headEnd type="oval" w="lg"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s-ES">
              <a:cs typeface="+mn-cs"/>
            </a:endParaRPr>
          </a:p>
        </p:txBody>
      </p:sp>
      <p:sp>
        <p:nvSpPr>
          <p:cNvPr id="8432" name="Line 240"/>
          <p:cNvSpPr>
            <a:spLocks noChangeShapeType="1"/>
          </p:cNvSpPr>
          <p:nvPr/>
        </p:nvSpPr>
        <p:spPr bwMode="auto">
          <a:xfrm>
            <a:off x="3276600" y="1828800"/>
            <a:ext cx="2286000" cy="0"/>
          </a:xfrm>
          <a:prstGeom prst="line">
            <a:avLst/>
          </a:prstGeom>
          <a:noFill/>
          <a:ln w="53975">
            <a:solidFill>
              <a:srgbClr val="0000FF"/>
            </a:solidFill>
            <a:round/>
            <a:headEnd type="oval" w="lg"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s-ES">
              <a:cs typeface="+mn-cs"/>
            </a:endParaRPr>
          </a:p>
        </p:txBody>
      </p:sp>
      <p:sp>
        <p:nvSpPr>
          <p:cNvPr id="8433" name="Line 241"/>
          <p:cNvSpPr>
            <a:spLocks noChangeShapeType="1"/>
          </p:cNvSpPr>
          <p:nvPr/>
        </p:nvSpPr>
        <p:spPr bwMode="auto">
          <a:xfrm>
            <a:off x="6172200" y="1828800"/>
            <a:ext cx="2286000" cy="0"/>
          </a:xfrm>
          <a:prstGeom prst="line">
            <a:avLst/>
          </a:prstGeom>
          <a:noFill/>
          <a:ln w="53975">
            <a:solidFill>
              <a:srgbClr val="0000FF"/>
            </a:solidFill>
            <a:round/>
            <a:headEnd type="oval" w="lg"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s-ES">
              <a:cs typeface="+mn-cs"/>
            </a:endParaRPr>
          </a:p>
        </p:txBody>
      </p:sp>
      <p:sp>
        <p:nvSpPr>
          <p:cNvPr id="8458" name="Text Box 266"/>
          <p:cNvSpPr txBox="1">
            <a:spLocks noChangeArrowheads="1"/>
          </p:cNvSpPr>
          <p:nvPr/>
        </p:nvSpPr>
        <p:spPr bwMode="auto">
          <a:xfrm>
            <a:off x="2209800" y="533400"/>
            <a:ext cx="449580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s-ES_tradnl">
                <a:solidFill>
                  <a:srgbClr val="6699FF"/>
                </a:solidFill>
                <a:latin typeface="Arial Black" charset="0"/>
                <a:cs typeface="+mn-cs"/>
              </a:rPr>
              <a:t>A.-Modelo Etnográfico</a:t>
            </a:r>
            <a:endParaRPr lang="es-ES">
              <a:solidFill>
                <a:srgbClr val="6699FF"/>
              </a:solidFill>
              <a:latin typeface="Arial Black" charset="0"/>
              <a:cs typeface="+mn-cs"/>
            </a:endParaRPr>
          </a:p>
        </p:txBody>
      </p:sp>
      <p:sp>
        <p:nvSpPr>
          <p:cNvPr id="8459" name="Text Box 267"/>
          <p:cNvSpPr txBox="1">
            <a:spLocks noChangeArrowheads="1"/>
          </p:cNvSpPr>
          <p:nvPr/>
        </p:nvSpPr>
        <p:spPr bwMode="auto">
          <a:xfrm>
            <a:off x="8975725" y="6323013"/>
            <a:ext cx="18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
        <p:nvSpPr>
          <p:cNvPr id="8464" name="Rectangle 272"/>
          <p:cNvSpPr>
            <a:spLocks noGrp="1" noChangeArrowheads="1"/>
          </p:cNvSpPr>
          <p:nvPr>
            <p:ph type="title" idx="4294967295"/>
          </p:nvPr>
        </p:nvSpPr>
        <p:spPr/>
        <p:txBody>
          <a:bodyPr/>
          <a:lstStyle/>
          <a:p>
            <a:pPr eaLnBrk="1" hangingPunct="1">
              <a:defRPr/>
            </a:pPr>
            <a:endParaRPr lang="en-US" dirty="0" smtClean="0">
              <a:cs typeface="+mj-cs"/>
            </a:endParaRPr>
          </a:p>
        </p:txBody>
      </p:sp>
    </p:spTree>
    <p:extLst>
      <p:ext uri="{BB962C8B-B14F-4D97-AF65-F5344CB8AC3E}">
        <p14:creationId xmlns:p14="http://schemas.microsoft.com/office/powerpoint/2010/main" val="33858874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randombar(horizontal)">
                                      <p:cBhvr>
                                        <p:cTn id="7" dur="500"/>
                                        <p:tgtEl>
                                          <p:spTgt spid="8194"/>
                                        </p:tgtEl>
                                      </p:cBhvr>
                                    </p:animEffect>
                                  </p:childTnLst>
                                </p:cTn>
                              </p:par>
                            </p:childTnLst>
                          </p:cTn>
                        </p:par>
                        <p:par>
                          <p:cTn id="8" fill="hold" nodeType="afterGroup">
                            <p:stCondLst>
                              <p:cond delay="500"/>
                            </p:stCondLst>
                            <p:childTnLst>
                              <p:par>
                                <p:cTn id="9" presetID="2" presetClass="entr" presetSubtype="8" fill="hold" grpId="0" nodeType="afterEffect">
                                  <p:stCondLst>
                                    <p:cond delay="2000"/>
                                  </p:stCondLst>
                                  <p:childTnLst>
                                    <p:set>
                                      <p:cBhvr>
                                        <p:cTn id="10" dur="1" fill="hold">
                                          <p:stCondLst>
                                            <p:cond delay="0"/>
                                          </p:stCondLst>
                                        </p:cTn>
                                        <p:tgtEl>
                                          <p:spTgt spid="8458"/>
                                        </p:tgtEl>
                                        <p:attrNameLst>
                                          <p:attrName>style.visibility</p:attrName>
                                        </p:attrNameLst>
                                      </p:cBhvr>
                                      <p:to>
                                        <p:strVal val="visible"/>
                                      </p:to>
                                    </p:set>
                                    <p:anim calcmode="lin" valueType="num">
                                      <p:cBhvr additive="base">
                                        <p:cTn id="11" dur="500" fill="hold"/>
                                        <p:tgtEl>
                                          <p:spTgt spid="8458"/>
                                        </p:tgtEl>
                                        <p:attrNameLst>
                                          <p:attrName>ppt_x</p:attrName>
                                        </p:attrNameLst>
                                      </p:cBhvr>
                                      <p:tavLst>
                                        <p:tav tm="0">
                                          <p:val>
                                            <p:strVal val="0-#ppt_w/2"/>
                                          </p:val>
                                        </p:tav>
                                        <p:tav tm="100000">
                                          <p:val>
                                            <p:strVal val="#ppt_x"/>
                                          </p:val>
                                        </p:tav>
                                      </p:tavLst>
                                    </p:anim>
                                    <p:anim calcmode="lin" valueType="num">
                                      <p:cBhvr additive="base">
                                        <p:cTn id="12" dur="500" fill="hold"/>
                                        <p:tgtEl>
                                          <p:spTgt spid="8458"/>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8463"/>
                                        </p:tgtEl>
                                        <p:attrNameLst>
                                          <p:attrName>style.visibility</p:attrName>
                                        </p:attrNameLst>
                                      </p:cBhvr>
                                      <p:to>
                                        <p:strVal val="visible"/>
                                      </p:to>
                                    </p:set>
                                    <p:anim calcmode="lin" valueType="num">
                                      <p:cBhvr additive="base">
                                        <p:cTn id="17" dur="500" fill="hold"/>
                                        <p:tgtEl>
                                          <p:spTgt spid="8463"/>
                                        </p:tgtEl>
                                        <p:attrNameLst>
                                          <p:attrName>ppt_x</p:attrName>
                                        </p:attrNameLst>
                                      </p:cBhvr>
                                      <p:tavLst>
                                        <p:tav tm="0">
                                          <p:val>
                                            <p:strVal val="#ppt_x"/>
                                          </p:val>
                                        </p:tav>
                                        <p:tav tm="100000">
                                          <p:val>
                                            <p:strVal val="#ppt_x"/>
                                          </p:val>
                                        </p:tav>
                                      </p:tavLst>
                                    </p:anim>
                                    <p:anim calcmode="lin" valueType="num">
                                      <p:cBhvr additive="base">
                                        <p:cTn id="18" dur="500" fill="hold"/>
                                        <p:tgtEl>
                                          <p:spTgt spid="8463"/>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500"/>
                            </p:stCondLst>
                            <p:childTnLst>
                              <p:par>
                                <p:cTn id="20" presetID="2" presetClass="entr" presetSubtype="8" fill="hold" nodeType="afterEffect">
                                  <p:stCondLst>
                                    <p:cond delay="1000"/>
                                  </p:stCondLst>
                                  <p:childTnLst>
                                    <p:set>
                                      <p:cBhvr>
                                        <p:cTn id="21" dur="1" fill="hold">
                                          <p:stCondLst>
                                            <p:cond delay="0"/>
                                          </p:stCondLst>
                                        </p:cTn>
                                        <p:tgtEl>
                                          <p:spTgt spid="8431"/>
                                        </p:tgtEl>
                                        <p:attrNameLst>
                                          <p:attrName>style.visibility</p:attrName>
                                        </p:attrNameLst>
                                      </p:cBhvr>
                                      <p:to>
                                        <p:strVal val="visible"/>
                                      </p:to>
                                    </p:set>
                                    <p:anim calcmode="lin" valueType="num">
                                      <p:cBhvr additive="base">
                                        <p:cTn id="22" dur="500" fill="hold"/>
                                        <p:tgtEl>
                                          <p:spTgt spid="8431"/>
                                        </p:tgtEl>
                                        <p:attrNameLst>
                                          <p:attrName>ppt_x</p:attrName>
                                        </p:attrNameLst>
                                      </p:cBhvr>
                                      <p:tavLst>
                                        <p:tav tm="0">
                                          <p:val>
                                            <p:strVal val="0-#ppt_w/2"/>
                                          </p:val>
                                        </p:tav>
                                        <p:tav tm="100000">
                                          <p:val>
                                            <p:strVal val="#ppt_x"/>
                                          </p:val>
                                        </p:tav>
                                      </p:tavLst>
                                    </p:anim>
                                    <p:anim calcmode="lin" valueType="num">
                                      <p:cBhvr additive="base">
                                        <p:cTn id="23" dur="500" fill="hold"/>
                                        <p:tgtEl>
                                          <p:spTgt spid="8431"/>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nodeType="afterEffect">
                                  <p:stCondLst>
                                    <p:cond delay="1000"/>
                                  </p:stCondLst>
                                  <p:childTnLst>
                                    <p:set>
                                      <p:cBhvr>
                                        <p:cTn id="26" dur="1" fill="hold">
                                          <p:stCondLst>
                                            <p:cond delay="0"/>
                                          </p:stCondLst>
                                        </p:cTn>
                                        <p:tgtEl>
                                          <p:spTgt spid="8432"/>
                                        </p:tgtEl>
                                        <p:attrNameLst>
                                          <p:attrName>style.visibility</p:attrName>
                                        </p:attrNameLst>
                                      </p:cBhvr>
                                      <p:to>
                                        <p:strVal val="visible"/>
                                      </p:to>
                                    </p:set>
                                    <p:anim calcmode="lin" valueType="num">
                                      <p:cBhvr additive="base">
                                        <p:cTn id="27" dur="500" fill="hold"/>
                                        <p:tgtEl>
                                          <p:spTgt spid="8432"/>
                                        </p:tgtEl>
                                        <p:attrNameLst>
                                          <p:attrName>ppt_x</p:attrName>
                                        </p:attrNameLst>
                                      </p:cBhvr>
                                      <p:tavLst>
                                        <p:tav tm="0">
                                          <p:val>
                                            <p:strVal val="0-#ppt_w/2"/>
                                          </p:val>
                                        </p:tav>
                                        <p:tav tm="100000">
                                          <p:val>
                                            <p:strVal val="#ppt_x"/>
                                          </p:val>
                                        </p:tav>
                                      </p:tavLst>
                                    </p:anim>
                                    <p:anim calcmode="lin" valueType="num">
                                      <p:cBhvr additive="base">
                                        <p:cTn id="28" dur="500" fill="hold"/>
                                        <p:tgtEl>
                                          <p:spTgt spid="8432"/>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500"/>
                            </p:stCondLst>
                            <p:childTnLst>
                              <p:par>
                                <p:cTn id="30" presetID="2" presetClass="entr" presetSubtype="8" fill="hold" nodeType="afterEffect">
                                  <p:stCondLst>
                                    <p:cond delay="1000"/>
                                  </p:stCondLst>
                                  <p:childTnLst>
                                    <p:set>
                                      <p:cBhvr>
                                        <p:cTn id="31" dur="1" fill="hold">
                                          <p:stCondLst>
                                            <p:cond delay="0"/>
                                          </p:stCondLst>
                                        </p:cTn>
                                        <p:tgtEl>
                                          <p:spTgt spid="8433"/>
                                        </p:tgtEl>
                                        <p:attrNameLst>
                                          <p:attrName>style.visibility</p:attrName>
                                        </p:attrNameLst>
                                      </p:cBhvr>
                                      <p:to>
                                        <p:strVal val="visible"/>
                                      </p:to>
                                    </p:set>
                                    <p:anim calcmode="lin" valueType="num">
                                      <p:cBhvr additive="base">
                                        <p:cTn id="32" dur="500" fill="hold"/>
                                        <p:tgtEl>
                                          <p:spTgt spid="8433"/>
                                        </p:tgtEl>
                                        <p:attrNameLst>
                                          <p:attrName>ppt_x</p:attrName>
                                        </p:attrNameLst>
                                      </p:cBhvr>
                                      <p:tavLst>
                                        <p:tav tm="0">
                                          <p:val>
                                            <p:strVal val="0-#ppt_w/2"/>
                                          </p:val>
                                        </p:tav>
                                        <p:tav tm="100000">
                                          <p:val>
                                            <p:strVal val="#ppt_x"/>
                                          </p:val>
                                        </p:tav>
                                      </p:tavLst>
                                    </p:anim>
                                    <p:anim calcmode="lin" valueType="num">
                                      <p:cBhvr additive="base">
                                        <p:cTn id="33" dur="500" fill="hold"/>
                                        <p:tgtEl>
                                          <p:spTgt spid="84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autoUpdateAnimBg="0"/>
      <p:bldP spid="845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368730" y="184382"/>
            <a:ext cx="8296433" cy="6863417"/>
          </a:xfrm>
          <a:prstGeom prst="rect">
            <a:avLst/>
          </a:prstGeom>
          <a:noFill/>
        </p:spPr>
        <p:txBody>
          <a:bodyPr wrap="square" rtlCol="0">
            <a:spAutoFit/>
          </a:bodyPr>
          <a:lstStyle/>
          <a:p>
            <a:pPr algn="ctr"/>
            <a:r>
              <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rPr>
              <a:t>Evangelización y misión: </a:t>
            </a:r>
            <a:endPar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endParaRPr>
          </a:p>
          <a:p>
            <a:pPr algn="ct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rPr>
              <a:t>la </a:t>
            </a:r>
            <a:r>
              <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0000"/>
                </a:solidFill>
                <a:effectLst>
                  <a:outerShdw blurRad="41275" dist="12700" dir="12000000" algn="tl" rotWithShape="0">
                    <a:srgbClr val="000000">
                      <a:alpha val="40000"/>
                    </a:srgbClr>
                  </a:outerShdw>
                </a:effectLst>
              </a:rPr>
              <a:t>acción de la Iglesia en el mundo</a:t>
            </a:r>
          </a:p>
          <a:p>
            <a:endParaRPr lang="es-E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s-E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s-E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s-E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es-E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¿Cómo se trastorna el mundo?</a:t>
            </a:r>
          </a:p>
          <a:p>
            <a:pPr algn="ct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¿Cómo se cambia una cosmovisión?</a:t>
            </a:r>
          </a:p>
          <a:p>
            <a:pPr algn="ctr"/>
            <a:endParaRPr lang="es-E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077588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6000" b="1" dirty="0">
                <a:solidFill>
                  <a:srgbClr val="000000"/>
                </a:solidFill>
                <a:latin typeface="Arial Black"/>
                <a:cs typeface="Arial Black"/>
              </a:rPr>
              <a:t>Base </a:t>
            </a:r>
            <a:r>
              <a:rPr lang="en-US" sz="6000" b="1" dirty="0" err="1">
                <a:solidFill>
                  <a:srgbClr val="000000"/>
                </a:solidFill>
                <a:latin typeface="Arial Black"/>
                <a:cs typeface="Arial Black"/>
              </a:rPr>
              <a:t>b</a:t>
            </a:r>
            <a:r>
              <a:rPr lang="en-US" altLang="ja-JP" sz="6000" b="1" dirty="0" err="1">
                <a:solidFill>
                  <a:srgbClr val="000000"/>
                </a:solidFill>
                <a:latin typeface="Arial Black"/>
                <a:cs typeface="Arial Black"/>
              </a:rPr>
              <a:t>íblica</a:t>
            </a:r>
            <a:endParaRPr lang="en-US" b="1" dirty="0">
              <a:solidFill>
                <a:srgbClr val="000000"/>
              </a:solidFill>
              <a:latin typeface="Arial Black"/>
              <a:cs typeface="Arial Black"/>
            </a:endParaRPr>
          </a:p>
        </p:txBody>
      </p:sp>
      <p:sp>
        <p:nvSpPr>
          <p:cNvPr id="35843" name="Rectangle 3"/>
          <p:cNvSpPr>
            <a:spLocks noGrp="1" noChangeArrowheads="1"/>
          </p:cNvSpPr>
          <p:nvPr>
            <p:ph type="body" idx="1"/>
          </p:nvPr>
        </p:nvSpPr>
        <p:spPr/>
        <p:txBody>
          <a:bodyPr/>
          <a:lstStyle/>
          <a:p>
            <a:r>
              <a:rPr lang="en-US" b="1" dirty="0" err="1">
                <a:latin typeface="Arial Bold" charset="0"/>
              </a:rPr>
              <a:t>Antiguo</a:t>
            </a:r>
            <a:r>
              <a:rPr lang="en-US" b="1" dirty="0">
                <a:latin typeface="Arial Bold" charset="0"/>
              </a:rPr>
              <a:t> </a:t>
            </a:r>
            <a:r>
              <a:rPr lang="en-US" b="1" dirty="0" err="1">
                <a:latin typeface="Arial Bold" charset="0"/>
              </a:rPr>
              <a:t>Testamento</a:t>
            </a:r>
            <a:endParaRPr lang="en-US" b="1" dirty="0">
              <a:latin typeface="Arial Bold" charset="0"/>
            </a:endParaRPr>
          </a:p>
          <a:p>
            <a:r>
              <a:rPr lang="en-US" b="1" dirty="0">
                <a:latin typeface="Arial Bold" charset="0"/>
              </a:rPr>
              <a:t>Nuevo </a:t>
            </a:r>
            <a:r>
              <a:rPr lang="en-US" b="1" dirty="0" err="1">
                <a:latin typeface="Arial Bold" charset="0"/>
              </a:rPr>
              <a:t>Testamento</a:t>
            </a:r>
            <a:endParaRPr lang="en-US" b="1" dirty="0">
              <a:latin typeface="Arial Bold" charset="0"/>
            </a:endParaRPr>
          </a:p>
          <a:p>
            <a:r>
              <a:rPr lang="en-US" b="1" dirty="0">
                <a:latin typeface="Arial Bold" charset="0"/>
              </a:rPr>
              <a:t>En ambos </a:t>
            </a:r>
            <a:r>
              <a:rPr lang="en-US" b="1" dirty="0" err="1">
                <a:latin typeface="Arial Bold" charset="0"/>
              </a:rPr>
              <a:t>est</a:t>
            </a:r>
            <a:r>
              <a:rPr lang="en-US" altLang="ja-JP" b="1" dirty="0" err="1">
                <a:latin typeface="Arial Bold" charset="0"/>
              </a:rPr>
              <a:t>á</a:t>
            </a:r>
            <a:r>
              <a:rPr lang="en-US" altLang="ja-JP" b="1" dirty="0">
                <a:latin typeface="Arial Bold" charset="0"/>
              </a:rPr>
              <a:t> </a:t>
            </a:r>
            <a:r>
              <a:rPr lang="en-US" altLang="ja-JP" b="1" dirty="0" err="1">
                <a:latin typeface="Arial Bold" charset="0"/>
              </a:rPr>
              <a:t>presente</a:t>
            </a:r>
            <a:r>
              <a:rPr lang="en-US" altLang="ja-JP" b="1" dirty="0">
                <a:latin typeface="Arial Bold" charset="0"/>
              </a:rPr>
              <a:t> al menos2 </a:t>
            </a:r>
            <a:r>
              <a:rPr lang="en-US" altLang="ja-JP" b="1" dirty="0" err="1">
                <a:latin typeface="Arial Bold" charset="0"/>
              </a:rPr>
              <a:t>contextos</a:t>
            </a:r>
            <a:r>
              <a:rPr lang="en-US" altLang="ja-JP" b="1" dirty="0">
                <a:latin typeface="Arial Bold" charset="0"/>
              </a:rPr>
              <a:t>: </a:t>
            </a:r>
            <a:r>
              <a:rPr lang="en-US" altLang="ja-JP" b="1" dirty="0" err="1">
                <a:latin typeface="Arial Bold" charset="0"/>
              </a:rPr>
              <a:t>transmisor</a:t>
            </a:r>
            <a:r>
              <a:rPr lang="en-US" altLang="ja-JP" b="1" dirty="0">
                <a:latin typeface="Arial Bold" charset="0"/>
              </a:rPr>
              <a:t> y receptor</a:t>
            </a:r>
          </a:p>
          <a:p>
            <a:r>
              <a:rPr lang="en-US" altLang="ja-JP" b="1" dirty="0">
                <a:latin typeface="Arial Bold" charset="0"/>
              </a:rPr>
              <a:t>Genesis 12</a:t>
            </a:r>
          </a:p>
          <a:p>
            <a:r>
              <a:rPr lang="en-US" altLang="ja-JP" b="1" dirty="0">
                <a:latin typeface="Arial Bold" charset="0"/>
              </a:rPr>
              <a:t>Mateo 28, </a:t>
            </a:r>
            <a:r>
              <a:rPr lang="en-US" altLang="ja-JP" b="1" dirty="0" err="1">
                <a:latin typeface="Arial Bold" charset="0"/>
              </a:rPr>
              <a:t>Hechos</a:t>
            </a:r>
            <a:r>
              <a:rPr lang="en-US" altLang="ja-JP" b="1" dirty="0">
                <a:latin typeface="Arial Bold" charset="0"/>
              </a:rPr>
              <a:t> 1, </a:t>
            </a:r>
            <a:r>
              <a:rPr lang="en-US" altLang="ja-JP" b="1" dirty="0" err="1">
                <a:latin typeface="Arial Bold" charset="0"/>
              </a:rPr>
              <a:t>Hechos</a:t>
            </a:r>
            <a:r>
              <a:rPr lang="en-US" altLang="ja-JP" b="1" dirty="0">
                <a:latin typeface="Arial Bold" charset="0"/>
              </a:rPr>
              <a:t> 2, </a:t>
            </a:r>
            <a:r>
              <a:rPr lang="en-US" altLang="ja-JP" b="1" dirty="0" err="1">
                <a:latin typeface="Arial Bold" charset="0"/>
              </a:rPr>
              <a:t>Apocalipsis</a:t>
            </a:r>
            <a:r>
              <a:rPr lang="en-US" altLang="ja-JP" b="1" dirty="0">
                <a:latin typeface="Arial Bold" charset="0"/>
              </a:rPr>
              <a:t> 7</a:t>
            </a:r>
            <a:endParaRPr lang="en-US" b="1" dirty="0">
              <a:latin typeface="Arial Bold" charset="0"/>
            </a:endParaRPr>
          </a:p>
        </p:txBody>
      </p:sp>
    </p:spTree>
    <p:extLst>
      <p:ext uri="{BB962C8B-B14F-4D97-AF65-F5344CB8AC3E}">
        <p14:creationId xmlns:p14="http://schemas.microsoft.com/office/powerpoint/2010/main" val="229105161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z="5400" b="1" dirty="0" err="1">
                <a:solidFill>
                  <a:schemeClr val="bg1"/>
                </a:solidFill>
                <a:latin typeface="Arial Bold" charset="0"/>
              </a:rPr>
              <a:t>Colosenses</a:t>
            </a:r>
            <a:r>
              <a:rPr lang="en-US" sz="5400" b="1" dirty="0">
                <a:solidFill>
                  <a:schemeClr val="bg1"/>
                </a:solidFill>
                <a:latin typeface="Arial Bold" charset="0"/>
              </a:rPr>
              <a:t> 1.27</a:t>
            </a:r>
            <a:endParaRPr lang="en-US" b="1" dirty="0">
              <a:latin typeface="Arial Bold" charset="0"/>
            </a:endParaRPr>
          </a:p>
        </p:txBody>
      </p:sp>
      <p:sp>
        <p:nvSpPr>
          <p:cNvPr id="11267" name="Rectangle 3"/>
          <p:cNvSpPr>
            <a:spLocks noGrp="1" noChangeArrowheads="1"/>
          </p:cNvSpPr>
          <p:nvPr>
            <p:ph type="body" idx="1"/>
          </p:nvPr>
        </p:nvSpPr>
        <p:spPr/>
        <p:txBody>
          <a:bodyPr/>
          <a:lstStyle/>
          <a:p>
            <a:r>
              <a:rPr lang="en-US" b="1" dirty="0" err="1">
                <a:solidFill>
                  <a:schemeClr val="bg1"/>
                </a:solidFill>
                <a:latin typeface="Arial Bold" charset="0"/>
              </a:rPr>
              <a:t>Ministerio</a:t>
            </a:r>
            <a:r>
              <a:rPr lang="en-US" b="1" dirty="0">
                <a:solidFill>
                  <a:schemeClr val="bg1"/>
                </a:solidFill>
                <a:latin typeface="Arial Bold" charset="0"/>
              </a:rPr>
              <a:t> </a:t>
            </a:r>
            <a:r>
              <a:rPr lang="en-US" b="1" dirty="0" err="1">
                <a:solidFill>
                  <a:schemeClr val="bg1"/>
                </a:solidFill>
                <a:latin typeface="Arial Bold" charset="0"/>
              </a:rPr>
              <a:t>oculto</a:t>
            </a:r>
            <a:endParaRPr lang="en-US" b="1" dirty="0">
              <a:solidFill>
                <a:schemeClr val="bg1"/>
              </a:solidFill>
              <a:latin typeface="Arial Bold" charset="0"/>
            </a:endParaRPr>
          </a:p>
          <a:p>
            <a:r>
              <a:rPr lang="en-US" b="1" dirty="0" err="1">
                <a:solidFill>
                  <a:schemeClr val="bg1"/>
                </a:solidFill>
                <a:latin typeface="Arial Bold" charset="0"/>
              </a:rPr>
              <a:t>Revelado</a:t>
            </a:r>
            <a:r>
              <a:rPr lang="en-US" b="1" dirty="0">
                <a:solidFill>
                  <a:schemeClr val="bg1"/>
                </a:solidFill>
                <a:latin typeface="Arial Bold" charset="0"/>
              </a:rPr>
              <a:t> a </a:t>
            </a:r>
            <a:r>
              <a:rPr lang="en-US" b="1" dirty="0" err="1">
                <a:solidFill>
                  <a:schemeClr val="bg1"/>
                </a:solidFill>
                <a:latin typeface="Arial Bold" charset="0"/>
              </a:rPr>
              <a:t>todas</a:t>
            </a:r>
            <a:r>
              <a:rPr lang="en-US" b="1" dirty="0">
                <a:solidFill>
                  <a:schemeClr val="bg1"/>
                </a:solidFill>
                <a:latin typeface="Arial Bold" charset="0"/>
              </a:rPr>
              <a:t> </a:t>
            </a:r>
            <a:r>
              <a:rPr lang="en-US" b="1" dirty="0" err="1">
                <a:solidFill>
                  <a:schemeClr val="bg1"/>
                </a:solidFill>
                <a:latin typeface="Arial Bold" charset="0"/>
              </a:rPr>
              <a:t>las</a:t>
            </a:r>
            <a:r>
              <a:rPr lang="en-US" b="1" dirty="0">
                <a:solidFill>
                  <a:schemeClr val="bg1"/>
                </a:solidFill>
                <a:latin typeface="Arial Bold" charset="0"/>
              </a:rPr>
              <a:t> </a:t>
            </a:r>
            <a:r>
              <a:rPr lang="en-US" b="1" dirty="0" err="1">
                <a:solidFill>
                  <a:schemeClr val="bg1"/>
                </a:solidFill>
                <a:latin typeface="Arial Bold" charset="0"/>
              </a:rPr>
              <a:t>etnias</a:t>
            </a:r>
            <a:endParaRPr lang="en-US" b="1" dirty="0">
              <a:solidFill>
                <a:schemeClr val="bg1"/>
              </a:solidFill>
              <a:latin typeface="Arial Bold" charset="0"/>
            </a:endParaRPr>
          </a:p>
          <a:p>
            <a:r>
              <a:rPr lang="en-US" b="1" dirty="0">
                <a:solidFill>
                  <a:schemeClr val="bg1"/>
                </a:solidFill>
                <a:latin typeface="Arial Bold" charset="0"/>
              </a:rPr>
              <a:t>Cristo </a:t>
            </a:r>
            <a:r>
              <a:rPr lang="en-US" b="1" dirty="0" err="1">
                <a:solidFill>
                  <a:schemeClr val="bg1"/>
                </a:solidFill>
                <a:latin typeface="Arial Bold" charset="0"/>
              </a:rPr>
              <a:t>como</a:t>
            </a:r>
            <a:r>
              <a:rPr lang="en-US" b="1" dirty="0">
                <a:solidFill>
                  <a:schemeClr val="bg1"/>
                </a:solidFill>
                <a:latin typeface="Arial Bold" charset="0"/>
              </a:rPr>
              <a:t> </a:t>
            </a:r>
            <a:r>
              <a:rPr lang="en-US" b="1" dirty="0" err="1">
                <a:solidFill>
                  <a:schemeClr val="bg1"/>
                </a:solidFill>
                <a:latin typeface="Arial Bold" charset="0"/>
              </a:rPr>
              <a:t>centro</a:t>
            </a:r>
            <a:r>
              <a:rPr lang="en-US" b="1" dirty="0">
                <a:solidFill>
                  <a:schemeClr val="bg1"/>
                </a:solidFill>
                <a:latin typeface="Arial Bold" charset="0"/>
              </a:rPr>
              <a:t> </a:t>
            </a:r>
          </a:p>
          <a:p>
            <a:r>
              <a:rPr lang="en-US" b="1" dirty="0" err="1">
                <a:solidFill>
                  <a:schemeClr val="bg1"/>
                </a:solidFill>
                <a:latin typeface="Arial Bold" charset="0"/>
              </a:rPr>
              <a:t>Revelado</a:t>
            </a:r>
            <a:r>
              <a:rPr lang="en-US" b="1" dirty="0">
                <a:solidFill>
                  <a:schemeClr val="bg1"/>
                </a:solidFill>
                <a:latin typeface="Arial Bold" charset="0"/>
              </a:rPr>
              <a:t> a </a:t>
            </a:r>
            <a:r>
              <a:rPr lang="en-US" b="1" dirty="0" err="1">
                <a:solidFill>
                  <a:schemeClr val="bg1"/>
                </a:solidFill>
                <a:latin typeface="Arial Bold" charset="0"/>
              </a:rPr>
              <a:t>una</a:t>
            </a:r>
            <a:r>
              <a:rPr lang="en-US" b="1" dirty="0">
                <a:solidFill>
                  <a:schemeClr val="bg1"/>
                </a:solidFill>
                <a:latin typeface="Arial Bold" charset="0"/>
              </a:rPr>
              <a:t> </a:t>
            </a:r>
            <a:r>
              <a:rPr lang="en-US" b="1" dirty="0" err="1">
                <a:solidFill>
                  <a:schemeClr val="bg1"/>
                </a:solidFill>
                <a:latin typeface="Arial Bold" charset="0"/>
              </a:rPr>
              <a:t>etnia</a:t>
            </a:r>
            <a:r>
              <a:rPr lang="en-US" b="1" dirty="0">
                <a:solidFill>
                  <a:schemeClr val="bg1"/>
                </a:solidFill>
                <a:latin typeface="Arial Bold" charset="0"/>
              </a:rPr>
              <a:t> (</a:t>
            </a:r>
            <a:r>
              <a:rPr lang="en-US" b="1" dirty="0" err="1">
                <a:solidFill>
                  <a:schemeClr val="bg1"/>
                </a:solidFill>
                <a:latin typeface="Arial Bold" charset="0"/>
              </a:rPr>
              <a:t>jud</a:t>
            </a:r>
            <a:r>
              <a:rPr lang="en-US" altLang="ja-JP" b="1" dirty="0" err="1">
                <a:solidFill>
                  <a:schemeClr val="bg1"/>
                </a:solidFill>
                <a:latin typeface="Arial Bold" charset="0"/>
              </a:rPr>
              <a:t>íos</a:t>
            </a:r>
            <a:r>
              <a:rPr lang="en-US" altLang="ja-JP" b="1" dirty="0">
                <a:solidFill>
                  <a:schemeClr val="bg1"/>
                </a:solidFill>
                <a:latin typeface="Arial Bold" charset="0"/>
              </a:rPr>
              <a:t>)</a:t>
            </a:r>
          </a:p>
          <a:p>
            <a:r>
              <a:rPr lang="en-US" altLang="ja-JP" b="1" dirty="0">
                <a:solidFill>
                  <a:schemeClr val="bg1"/>
                </a:solidFill>
                <a:latin typeface="Arial Bold" charset="0"/>
              </a:rPr>
              <a:t>Para </a:t>
            </a:r>
            <a:r>
              <a:rPr lang="en-US" altLang="ja-JP" b="1" dirty="0" err="1">
                <a:solidFill>
                  <a:schemeClr val="bg1"/>
                </a:solidFill>
                <a:latin typeface="Arial Bold" charset="0"/>
              </a:rPr>
              <a:t>todo</a:t>
            </a:r>
            <a:r>
              <a:rPr lang="en-US" altLang="ja-JP" b="1" dirty="0">
                <a:solidFill>
                  <a:schemeClr val="bg1"/>
                </a:solidFill>
                <a:latin typeface="Arial Bold" charset="0"/>
              </a:rPr>
              <a:t> el </a:t>
            </a:r>
            <a:r>
              <a:rPr lang="en-US" altLang="ja-JP" b="1" dirty="0" err="1">
                <a:solidFill>
                  <a:schemeClr val="bg1"/>
                </a:solidFill>
                <a:latin typeface="Arial Bold" charset="0"/>
              </a:rPr>
              <a:t>mundo</a:t>
            </a:r>
            <a:r>
              <a:rPr lang="en-US" altLang="ja-JP" b="1" dirty="0">
                <a:solidFill>
                  <a:schemeClr val="bg1"/>
                </a:solidFill>
                <a:latin typeface="Arial Bold" charset="0"/>
              </a:rPr>
              <a:t> (</a:t>
            </a:r>
            <a:r>
              <a:rPr lang="en-US" altLang="ja-JP" b="1" dirty="0" err="1">
                <a:solidFill>
                  <a:schemeClr val="bg1"/>
                </a:solidFill>
                <a:latin typeface="Arial Bold" charset="0"/>
              </a:rPr>
              <a:t>Efe</a:t>
            </a:r>
            <a:r>
              <a:rPr lang="en-US" altLang="ja-JP" b="1" dirty="0">
                <a:solidFill>
                  <a:schemeClr val="bg1"/>
                </a:solidFill>
                <a:latin typeface="Arial Bold" charset="0"/>
              </a:rPr>
              <a:t> 3.6)</a:t>
            </a:r>
          </a:p>
          <a:p>
            <a:r>
              <a:rPr lang="en-US" altLang="ja-JP" b="1" dirty="0" err="1">
                <a:solidFill>
                  <a:schemeClr val="bg1"/>
                </a:solidFill>
                <a:latin typeface="Arial Bold" charset="0"/>
              </a:rPr>
              <a:t>Invitación</a:t>
            </a:r>
            <a:r>
              <a:rPr lang="en-US" altLang="ja-JP" b="1" dirty="0">
                <a:solidFill>
                  <a:schemeClr val="bg1"/>
                </a:solidFill>
                <a:latin typeface="Arial Bold" charset="0"/>
              </a:rPr>
              <a:t> </a:t>
            </a:r>
            <a:r>
              <a:rPr lang="en-US" altLang="ja-JP" b="1" dirty="0" err="1">
                <a:solidFill>
                  <a:schemeClr val="bg1"/>
                </a:solidFill>
                <a:latin typeface="Arial Bold" charset="0"/>
              </a:rPr>
              <a:t>para</a:t>
            </a:r>
            <a:r>
              <a:rPr lang="en-US" altLang="ja-JP" b="1" dirty="0">
                <a:solidFill>
                  <a:schemeClr val="bg1"/>
                </a:solidFill>
                <a:latin typeface="Arial Bold" charset="0"/>
              </a:rPr>
              <a:t> </a:t>
            </a:r>
            <a:r>
              <a:rPr lang="en-US" altLang="ja-JP" b="1" dirty="0" err="1">
                <a:solidFill>
                  <a:schemeClr val="bg1"/>
                </a:solidFill>
                <a:latin typeface="Arial Bold" charset="0"/>
              </a:rPr>
              <a:t>todo</a:t>
            </a:r>
            <a:r>
              <a:rPr lang="en-US" altLang="ja-JP" b="1" dirty="0">
                <a:solidFill>
                  <a:schemeClr val="bg1"/>
                </a:solidFill>
                <a:latin typeface="Arial Bold" charset="0"/>
              </a:rPr>
              <a:t> el </a:t>
            </a:r>
            <a:r>
              <a:rPr lang="en-US" altLang="ja-JP" b="1" dirty="0" err="1">
                <a:solidFill>
                  <a:schemeClr val="bg1"/>
                </a:solidFill>
                <a:latin typeface="Arial Bold" charset="0"/>
              </a:rPr>
              <a:t>mundo</a:t>
            </a:r>
            <a:r>
              <a:rPr lang="en-US" altLang="ja-JP" b="1" dirty="0">
                <a:solidFill>
                  <a:schemeClr val="bg1"/>
                </a:solidFill>
                <a:latin typeface="Arial Bold" charset="0"/>
              </a:rPr>
              <a:t> </a:t>
            </a:r>
            <a:r>
              <a:rPr lang="en-US" altLang="ja-JP" b="1" dirty="0" err="1">
                <a:solidFill>
                  <a:schemeClr val="bg1"/>
                </a:solidFill>
                <a:latin typeface="Arial Bold" charset="0"/>
              </a:rPr>
              <a:t>para</a:t>
            </a:r>
            <a:r>
              <a:rPr lang="en-US" altLang="ja-JP" b="1" dirty="0">
                <a:solidFill>
                  <a:schemeClr val="bg1"/>
                </a:solidFill>
                <a:latin typeface="Arial Bold" charset="0"/>
              </a:rPr>
              <a:t> </a:t>
            </a:r>
            <a:r>
              <a:rPr lang="en-US" altLang="ja-JP" b="1" dirty="0" err="1">
                <a:solidFill>
                  <a:schemeClr val="bg1"/>
                </a:solidFill>
                <a:latin typeface="Arial Bold" charset="0"/>
              </a:rPr>
              <a:t>pariticipar</a:t>
            </a:r>
            <a:r>
              <a:rPr lang="en-US" altLang="ja-JP" b="1" dirty="0">
                <a:solidFill>
                  <a:schemeClr val="bg1"/>
                </a:solidFill>
                <a:latin typeface="Arial Bold" charset="0"/>
              </a:rPr>
              <a:t> de la </a:t>
            </a:r>
            <a:r>
              <a:rPr lang="en-US" altLang="ja-JP" b="1" dirty="0" err="1">
                <a:solidFill>
                  <a:schemeClr val="bg1"/>
                </a:solidFill>
                <a:latin typeface="Arial Bold" charset="0"/>
              </a:rPr>
              <a:t>misma</a:t>
            </a:r>
            <a:r>
              <a:rPr lang="en-US" altLang="ja-JP" b="1" dirty="0">
                <a:solidFill>
                  <a:schemeClr val="bg1"/>
                </a:solidFill>
                <a:latin typeface="Arial Bold" charset="0"/>
              </a:rPr>
              <a:t> </a:t>
            </a:r>
            <a:r>
              <a:rPr lang="en-US" altLang="ja-JP" b="1" dirty="0" err="1">
                <a:solidFill>
                  <a:schemeClr val="bg1"/>
                </a:solidFill>
                <a:latin typeface="Arial Bold" charset="0"/>
              </a:rPr>
              <a:t>herencia</a:t>
            </a:r>
            <a:endParaRPr lang="en-US" b="1" dirty="0">
              <a:latin typeface="Arial Bold" charset="0"/>
            </a:endParaRPr>
          </a:p>
        </p:txBody>
      </p:sp>
    </p:spTree>
    <p:extLst>
      <p:ext uri="{BB962C8B-B14F-4D97-AF65-F5344CB8AC3E}">
        <p14:creationId xmlns:p14="http://schemas.microsoft.com/office/powerpoint/2010/main" val="40280373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16386" name="Oval 2"/>
          <p:cNvSpPr>
            <a:spLocks noChangeArrowheads="1"/>
          </p:cNvSpPr>
          <p:nvPr/>
        </p:nvSpPr>
        <p:spPr bwMode="auto">
          <a:xfrm>
            <a:off x="1676400" y="838200"/>
            <a:ext cx="6553200" cy="6019800"/>
          </a:xfrm>
          <a:prstGeom prst="ellipse">
            <a:avLst/>
          </a:prstGeom>
          <a:solidFill>
            <a:srgbClr val="CCFFFF"/>
          </a:solidFill>
          <a:ln w="5715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16387" name="Line 3"/>
          <p:cNvSpPr>
            <a:spLocks noChangeShapeType="1"/>
          </p:cNvSpPr>
          <p:nvPr/>
        </p:nvSpPr>
        <p:spPr bwMode="auto">
          <a:xfrm>
            <a:off x="4953000" y="1066800"/>
            <a:ext cx="0" cy="579120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s-ES">
              <a:cs typeface="+mn-cs"/>
            </a:endParaRPr>
          </a:p>
        </p:txBody>
      </p:sp>
      <p:sp>
        <p:nvSpPr>
          <p:cNvPr id="16388" name="Line 4"/>
          <p:cNvSpPr>
            <a:spLocks noChangeShapeType="1"/>
          </p:cNvSpPr>
          <p:nvPr/>
        </p:nvSpPr>
        <p:spPr bwMode="auto">
          <a:xfrm>
            <a:off x="1676400" y="3886200"/>
            <a:ext cx="6629400" cy="0"/>
          </a:xfrm>
          <a:prstGeom prst="line">
            <a:avLst/>
          </a:prstGeom>
          <a:noFill/>
          <a:ln w="571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s-ES">
              <a:cs typeface="+mn-cs"/>
            </a:endParaRPr>
          </a:p>
        </p:txBody>
      </p:sp>
      <p:sp>
        <p:nvSpPr>
          <p:cNvPr id="16389" name="Text Box 5"/>
          <p:cNvSpPr txBox="1">
            <a:spLocks noChangeArrowheads="1"/>
          </p:cNvSpPr>
          <p:nvPr/>
        </p:nvSpPr>
        <p:spPr bwMode="auto">
          <a:xfrm>
            <a:off x="2819400" y="2895600"/>
            <a:ext cx="1219200" cy="457200"/>
          </a:xfrm>
          <a:prstGeom prst="rect">
            <a:avLst/>
          </a:prstGeom>
          <a:noFill/>
          <a:ln>
            <a:noFill/>
          </a:ln>
          <a:effectLst>
            <a:outerShdw blurRad="63500" dist="46662" dir="3284183"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defRPr/>
            </a:pPr>
            <a:r>
              <a:rPr lang="en-US">
                <a:solidFill>
                  <a:srgbClr val="006600"/>
                </a:solidFill>
                <a:latin typeface="Arial Black" charset="0"/>
                <a:cs typeface="+mn-cs"/>
              </a:rPr>
              <a:t>DIOS</a:t>
            </a:r>
          </a:p>
        </p:txBody>
      </p:sp>
      <p:sp>
        <p:nvSpPr>
          <p:cNvPr id="16390" name="Text Box 6"/>
          <p:cNvSpPr txBox="1">
            <a:spLocks noChangeArrowheads="1"/>
          </p:cNvSpPr>
          <p:nvPr/>
        </p:nvSpPr>
        <p:spPr bwMode="auto">
          <a:xfrm>
            <a:off x="2362200" y="4495800"/>
            <a:ext cx="2590800" cy="457200"/>
          </a:xfrm>
          <a:prstGeom prst="rect">
            <a:avLst/>
          </a:prstGeom>
          <a:noFill/>
          <a:ln>
            <a:noFill/>
          </a:ln>
          <a:effectLst>
            <a:outerShdw blurRad="63500" dist="46662" dir="2115817"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solidFill>
                  <a:srgbClr val="006600"/>
                </a:solidFill>
                <a:latin typeface="Arial Black" charset="0"/>
                <a:cs typeface="+mn-cs"/>
              </a:rPr>
              <a:t>NATURALEZA</a:t>
            </a:r>
          </a:p>
        </p:txBody>
      </p:sp>
      <p:sp>
        <p:nvSpPr>
          <p:cNvPr id="16391" name="Text Box 7"/>
          <p:cNvSpPr txBox="1">
            <a:spLocks noChangeArrowheads="1"/>
          </p:cNvSpPr>
          <p:nvPr/>
        </p:nvSpPr>
        <p:spPr bwMode="auto">
          <a:xfrm>
            <a:off x="5486400" y="2895600"/>
            <a:ext cx="1828800" cy="45720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solidFill>
                  <a:srgbClr val="006600"/>
                </a:solidFill>
                <a:latin typeface="Arial Black" charset="0"/>
                <a:cs typeface="+mn-cs"/>
              </a:rPr>
              <a:t>HOMBRE</a:t>
            </a:r>
          </a:p>
        </p:txBody>
      </p:sp>
      <p:sp>
        <p:nvSpPr>
          <p:cNvPr id="16392" name="Text Box 8"/>
          <p:cNvSpPr txBox="1">
            <a:spLocks noChangeArrowheads="1"/>
          </p:cNvSpPr>
          <p:nvPr/>
        </p:nvSpPr>
        <p:spPr bwMode="auto">
          <a:xfrm>
            <a:off x="5486400" y="4495800"/>
            <a:ext cx="2133600" cy="457200"/>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en-US">
                <a:solidFill>
                  <a:srgbClr val="006600"/>
                </a:solidFill>
                <a:latin typeface="Arial Black" charset="0"/>
                <a:cs typeface="+mn-cs"/>
              </a:rPr>
              <a:t>HISTORIA</a:t>
            </a:r>
          </a:p>
        </p:txBody>
      </p:sp>
      <p:sp>
        <p:nvSpPr>
          <p:cNvPr id="16393" name="Text Box 9"/>
          <p:cNvSpPr txBox="1">
            <a:spLocks noChangeArrowheads="1"/>
          </p:cNvSpPr>
          <p:nvPr/>
        </p:nvSpPr>
        <p:spPr bwMode="auto">
          <a:xfrm>
            <a:off x="2819400" y="1676400"/>
            <a:ext cx="2286000" cy="127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800" b="1">
                <a:solidFill>
                  <a:srgbClr val="3333CC"/>
                </a:solidFill>
                <a:latin typeface="Arial Narrow" charset="0"/>
                <a:cs typeface="+mn-cs"/>
              </a:rPr>
              <a:t>Soberano sobre todo</a:t>
            </a:r>
          </a:p>
          <a:p>
            <a:pPr>
              <a:spcBef>
                <a:spcPct val="10000"/>
              </a:spcBef>
              <a:defRPr/>
            </a:pPr>
            <a:r>
              <a:rPr lang="en-US" sz="1800" b="1">
                <a:solidFill>
                  <a:srgbClr val="3333CC"/>
                </a:solidFill>
                <a:latin typeface="Arial Narrow" charset="0"/>
                <a:cs typeface="+mn-cs"/>
              </a:rPr>
              <a:t>Un ser personal</a:t>
            </a:r>
          </a:p>
          <a:p>
            <a:pPr>
              <a:spcBef>
                <a:spcPct val="10000"/>
              </a:spcBef>
              <a:defRPr/>
            </a:pPr>
            <a:r>
              <a:rPr lang="en-US" sz="1800" b="1">
                <a:solidFill>
                  <a:srgbClr val="3333CC"/>
                </a:solidFill>
                <a:latin typeface="Arial Narrow" charset="0"/>
                <a:cs typeface="+mn-cs"/>
              </a:rPr>
              <a:t>Etico</a:t>
            </a:r>
            <a:r>
              <a:rPr lang="es-ES_tradnl" sz="1800" b="1">
                <a:solidFill>
                  <a:srgbClr val="3333CC"/>
                </a:solidFill>
                <a:latin typeface="Arial Narrow" charset="0"/>
                <a:cs typeface="+mn-cs"/>
              </a:rPr>
              <a:t>-santidad</a:t>
            </a:r>
          </a:p>
          <a:p>
            <a:pPr>
              <a:spcBef>
                <a:spcPct val="10000"/>
              </a:spcBef>
              <a:defRPr/>
            </a:pPr>
            <a:r>
              <a:rPr lang="es-ES_tradnl" sz="1800" b="1">
                <a:solidFill>
                  <a:srgbClr val="3333CC"/>
                </a:solidFill>
                <a:latin typeface="Arial Narrow" charset="0"/>
                <a:cs typeface="+mn-cs"/>
              </a:rPr>
              <a:t>Dios de amor</a:t>
            </a:r>
            <a:endParaRPr lang="en-US" sz="1800" b="1">
              <a:solidFill>
                <a:srgbClr val="3333CC"/>
              </a:solidFill>
              <a:latin typeface="Arial Narrow" charset="0"/>
              <a:cs typeface="+mn-cs"/>
            </a:endParaRPr>
          </a:p>
        </p:txBody>
      </p:sp>
      <p:sp>
        <p:nvSpPr>
          <p:cNvPr id="16394" name="Text Box 10"/>
          <p:cNvSpPr txBox="1">
            <a:spLocks noChangeArrowheads="1"/>
          </p:cNvSpPr>
          <p:nvPr/>
        </p:nvSpPr>
        <p:spPr bwMode="auto">
          <a:xfrm>
            <a:off x="2819400" y="4876800"/>
            <a:ext cx="2133600" cy="12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s-ES_tradnl" sz="1800" b="1">
                <a:solidFill>
                  <a:srgbClr val="3333CC"/>
                </a:solidFill>
                <a:latin typeface="Arial Narrow" charset="0"/>
                <a:cs typeface="+mn-cs"/>
              </a:rPr>
              <a:t>Creada por Dios</a:t>
            </a:r>
          </a:p>
          <a:p>
            <a:pPr>
              <a:spcBef>
                <a:spcPct val="5000"/>
              </a:spcBef>
              <a:defRPr/>
            </a:pPr>
            <a:r>
              <a:rPr lang="es-ES_tradnl" sz="1800" b="1">
                <a:solidFill>
                  <a:srgbClr val="3333CC"/>
                </a:solidFill>
                <a:latin typeface="Arial Narrow" charset="0"/>
                <a:cs typeface="+mn-cs"/>
              </a:rPr>
              <a:t>No era eterna</a:t>
            </a:r>
          </a:p>
          <a:p>
            <a:pPr>
              <a:spcBef>
                <a:spcPct val="5000"/>
              </a:spcBef>
              <a:defRPr/>
            </a:pPr>
            <a:r>
              <a:rPr lang="es-ES_tradnl" sz="1800" b="1">
                <a:solidFill>
                  <a:srgbClr val="3333CC"/>
                </a:solidFill>
                <a:latin typeface="Arial Narrow" charset="0"/>
                <a:cs typeface="+mn-cs"/>
              </a:rPr>
              <a:t>Sujeta a Dios</a:t>
            </a:r>
          </a:p>
          <a:p>
            <a:pPr>
              <a:spcBef>
                <a:spcPct val="5000"/>
              </a:spcBef>
              <a:defRPr/>
            </a:pPr>
            <a:r>
              <a:rPr lang="es-ES_tradnl" sz="1800" b="1">
                <a:solidFill>
                  <a:srgbClr val="3333CC"/>
                </a:solidFill>
                <a:latin typeface="Arial Narrow" charset="0"/>
                <a:cs typeface="+mn-cs"/>
              </a:rPr>
              <a:t>No es parte de Dios</a:t>
            </a:r>
            <a:endParaRPr lang="en-US" sz="1800" b="1">
              <a:solidFill>
                <a:srgbClr val="3333CC"/>
              </a:solidFill>
              <a:latin typeface="Arial Narrow" charset="0"/>
              <a:cs typeface="+mn-cs"/>
            </a:endParaRPr>
          </a:p>
        </p:txBody>
      </p:sp>
      <p:sp>
        <p:nvSpPr>
          <p:cNvPr id="16395" name="Text Box 11"/>
          <p:cNvSpPr txBox="1">
            <a:spLocks noChangeArrowheads="1"/>
          </p:cNvSpPr>
          <p:nvPr/>
        </p:nvSpPr>
        <p:spPr bwMode="auto">
          <a:xfrm>
            <a:off x="5105400" y="1447800"/>
            <a:ext cx="23622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s-ES_tradnl" sz="1800" b="1">
                <a:solidFill>
                  <a:srgbClr val="3333CC"/>
                </a:solidFill>
                <a:latin typeface="Arial Narrow" charset="0"/>
                <a:cs typeface="+mn-cs"/>
              </a:rPr>
              <a:t>Creación especial</a:t>
            </a:r>
          </a:p>
          <a:p>
            <a:pPr>
              <a:defRPr/>
            </a:pPr>
            <a:r>
              <a:rPr lang="es-ES_tradnl" sz="1800" b="1">
                <a:solidFill>
                  <a:srgbClr val="3333CC"/>
                </a:solidFill>
                <a:latin typeface="Arial Narrow" charset="0"/>
                <a:cs typeface="+mn-cs"/>
              </a:rPr>
              <a:t>En la imagen de Dios</a:t>
            </a:r>
          </a:p>
          <a:p>
            <a:pPr>
              <a:defRPr/>
            </a:pPr>
            <a:r>
              <a:rPr lang="es-ES_tradnl" sz="1800" b="1">
                <a:solidFill>
                  <a:srgbClr val="3333CC"/>
                </a:solidFill>
                <a:latin typeface="Arial Narrow" charset="0"/>
                <a:cs typeface="+mn-cs"/>
              </a:rPr>
              <a:t>Orden social-no basado en naturaleza</a:t>
            </a:r>
          </a:p>
          <a:p>
            <a:pPr>
              <a:defRPr/>
            </a:pPr>
            <a:r>
              <a:rPr lang="es-ES_tradnl" sz="1800" b="1">
                <a:solidFill>
                  <a:srgbClr val="3333CC"/>
                </a:solidFill>
                <a:latin typeface="Arial Narrow" charset="0"/>
                <a:cs typeface="+mn-cs"/>
              </a:rPr>
              <a:t>Alienado de Dios</a:t>
            </a:r>
            <a:endParaRPr lang="en-US" sz="1800" b="1">
              <a:solidFill>
                <a:srgbClr val="3333CC"/>
              </a:solidFill>
              <a:latin typeface="Arial Narrow" charset="0"/>
              <a:cs typeface="+mn-cs"/>
            </a:endParaRPr>
          </a:p>
        </p:txBody>
      </p:sp>
      <p:sp>
        <p:nvSpPr>
          <p:cNvPr id="16396" name="Text Box 12"/>
          <p:cNvSpPr txBox="1">
            <a:spLocks noChangeArrowheads="1"/>
          </p:cNvSpPr>
          <p:nvPr/>
        </p:nvSpPr>
        <p:spPr bwMode="auto">
          <a:xfrm>
            <a:off x="5105400" y="4953000"/>
            <a:ext cx="259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n-GB">
              <a:cs typeface="+mn-cs"/>
            </a:endParaRPr>
          </a:p>
        </p:txBody>
      </p:sp>
      <p:sp>
        <p:nvSpPr>
          <p:cNvPr id="16397" name="Text Box 13"/>
          <p:cNvSpPr txBox="1">
            <a:spLocks noChangeArrowheads="1"/>
          </p:cNvSpPr>
          <p:nvPr/>
        </p:nvSpPr>
        <p:spPr bwMode="auto">
          <a:xfrm>
            <a:off x="5029200" y="4876800"/>
            <a:ext cx="3352800"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s-ES_tradnl" sz="1800" b="1">
                <a:solidFill>
                  <a:srgbClr val="3333CC"/>
                </a:solidFill>
                <a:latin typeface="Arial Narrow" charset="0"/>
                <a:cs typeface="+mn-cs"/>
              </a:rPr>
              <a:t>Dios, Señor de historia</a:t>
            </a:r>
          </a:p>
          <a:p>
            <a:pPr>
              <a:defRPr/>
            </a:pPr>
            <a:r>
              <a:rPr lang="es-ES_tradnl" sz="1800" b="1">
                <a:solidFill>
                  <a:srgbClr val="3333CC"/>
                </a:solidFill>
                <a:latin typeface="Arial Narrow" charset="0"/>
                <a:cs typeface="+mn-cs"/>
              </a:rPr>
              <a:t>Hombre es mayordomo</a:t>
            </a:r>
          </a:p>
          <a:p>
            <a:pPr>
              <a:defRPr/>
            </a:pPr>
            <a:r>
              <a:rPr lang="es-ES_tradnl" sz="1800" b="1">
                <a:solidFill>
                  <a:srgbClr val="3333CC"/>
                </a:solidFill>
                <a:latin typeface="Arial Narrow" charset="0"/>
                <a:cs typeface="+mn-cs"/>
              </a:rPr>
              <a:t>Tiene meta-plan de Dios</a:t>
            </a:r>
          </a:p>
          <a:p>
            <a:pPr>
              <a:defRPr/>
            </a:pPr>
            <a:endParaRPr lang="en-US" b="1">
              <a:solidFill>
                <a:srgbClr val="3333CC"/>
              </a:solidFill>
              <a:cs typeface="+mn-cs"/>
            </a:endParaRPr>
          </a:p>
        </p:txBody>
      </p:sp>
      <p:sp>
        <p:nvSpPr>
          <p:cNvPr id="16398" name="Rectangle 14"/>
          <p:cNvSpPr>
            <a:spLocks noGrp="1" noChangeArrowheads="1"/>
          </p:cNvSpPr>
          <p:nvPr>
            <p:ph type="title" idx="4294967295"/>
          </p:nvPr>
        </p:nvSpPr>
        <p:spPr>
          <a:xfrm>
            <a:off x="609600" y="0"/>
            <a:ext cx="7772400" cy="914400"/>
          </a:xfrm>
        </p:spPr>
        <p:txBody>
          <a:bodyPr>
            <a:scene3d>
              <a:camera prst="orthographicFront"/>
              <a:lightRig rig="soft" dir="t">
                <a:rot lat="0" lon="0" rev="10800000"/>
              </a:lightRig>
            </a:scene3d>
            <a:sp3d>
              <a:bevelT w="27940" h="12700"/>
              <a:contourClr>
                <a:srgbClr val="DDDDDD"/>
              </a:contourClr>
            </a:sp3d>
          </a:bodyPr>
          <a:lstStyle/>
          <a:p>
            <a:pPr eaLnBrk="1" hangingPunct="1">
              <a:defRPr/>
            </a:pPr>
            <a:r>
              <a:rPr lang="es-ES_tradnl" sz="4000" b="1" spc="150" dirty="0" smtClean="0">
                <a:ln w="11430"/>
                <a:solidFill>
                  <a:srgbClr val="F8F8F8"/>
                </a:solidFill>
                <a:effectLst>
                  <a:outerShdw blurRad="25400" algn="tl" rotWithShape="0">
                    <a:srgbClr val="000000">
                      <a:alpha val="43000"/>
                    </a:srgbClr>
                  </a:outerShdw>
                </a:effectLst>
                <a:latin typeface="Arial Black"/>
                <a:cs typeface="Arial Black"/>
              </a:rPr>
              <a:t>LA COSMOVISIÓN DEISTA</a:t>
            </a:r>
            <a:endParaRPr lang="en-US" sz="4000" b="1" spc="150" dirty="0" smtClean="0">
              <a:ln w="11430"/>
              <a:solidFill>
                <a:srgbClr val="F8F8F8"/>
              </a:solidFill>
              <a:effectLst>
                <a:outerShdw blurRad="25400" algn="tl" rotWithShape="0">
                  <a:srgbClr val="000000">
                    <a:alpha val="43000"/>
                  </a:srgbClr>
                </a:outerShdw>
              </a:effectLst>
              <a:latin typeface="Arial Black"/>
              <a:cs typeface="Arial Black"/>
            </a:endParaRPr>
          </a:p>
        </p:txBody>
      </p:sp>
      <p:sp>
        <p:nvSpPr>
          <p:cNvPr id="16399" name="Text Box 15"/>
          <p:cNvSpPr txBox="1">
            <a:spLocks noChangeArrowheads="1"/>
          </p:cNvSpPr>
          <p:nvPr/>
        </p:nvSpPr>
        <p:spPr bwMode="auto">
          <a:xfrm>
            <a:off x="685800" y="914400"/>
            <a:ext cx="1676400" cy="853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nSpc>
                <a:spcPct val="60000"/>
              </a:lnSpc>
              <a:spcBef>
                <a:spcPct val="50000"/>
              </a:spcBef>
              <a:defRPr/>
            </a:pPr>
            <a:r>
              <a:rPr lang="es-ES_tradnl" sz="2800" b="1" dirty="0">
                <a:ln w="50800"/>
                <a:solidFill>
                  <a:schemeClr val="bg1">
                    <a:shade val="50000"/>
                  </a:schemeClr>
                </a:solidFill>
                <a:latin typeface="Impact" charset="0"/>
                <a:cs typeface="+mn-cs"/>
              </a:rPr>
              <a:t>Teología.</a:t>
            </a:r>
          </a:p>
          <a:p>
            <a:pPr>
              <a:lnSpc>
                <a:spcPct val="60000"/>
              </a:lnSpc>
              <a:spcBef>
                <a:spcPct val="50000"/>
              </a:spcBef>
              <a:defRPr/>
            </a:pPr>
            <a:r>
              <a:rPr lang="es-ES_tradnl" sz="2800" b="1" dirty="0">
                <a:ln w="50800"/>
                <a:solidFill>
                  <a:schemeClr val="bg1">
                    <a:shade val="50000"/>
                  </a:schemeClr>
                </a:solidFill>
                <a:latin typeface="Impact" charset="0"/>
                <a:cs typeface="+mn-cs"/>
              </a:rPr>
              <a:t>Filosofía</a:t>
            </a:r>
            <a:endParaRPr lang="en-US" sz="2800" b="1" dirty="0">
              <a:ln w="50800"/>
              <a:solidFill>
                <a:schemeClr val="bg1">
                  <a:shade val="50000"/>
                </a:schemeClr>
              </a:solidFill>
              <a:latin typeface="Impact" charset="0"/>
              <a:cs typeface="+mn-cs"/>
            </a:endParaRPr>
          </a:p>
        </p:txBody>
      </p:sp>
      <p:sp>
        <p:nvSpPr>
          <p:cNvPr id="16400" name="Text Box 16"/>
          <p:cNvSpPr txBox="1">
            <a:spLocks noChangeArrowheads="1"/>
          </p:cNvSpPr>
          <p:nvPr/>
        </p:nvSpPr>
        <p:spPr bwMode="auto">
          <a:xfrm>
            <a:off x="762000" y="5410200"/>
            <a:ext cx="1828800" cy="115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90000"/>
              </a:lnSpc>
              <a:spcBef>
                <a:spcPct val="20000"/>
              </a:spcBef>
              <a:defRPr/>
            </a:pPr>
            <a:r>
              <a:rPr lang="es-ES_tradnl">
                <a:solidFill>
                  <a:schemeClr val="folHlink"/>
                </a:solidFill>
                <a:latin typeface="Impact" charset="0"/>
                <a:cs typeface="+mn-cs"/>
              </a:rPr>
              <a:t>Ciencias naturales.</a:t>
            </a:r>
          </a:p>
          <a:p>
            <a:pPr>
              <a:lnSpc>
                <a:spcPct val="90000"/>
              </a:lnSpc>
              <a:spcBef>
                <a:spcPct val="20000"/>
              </a:spcBef>
              <a:defRPr/>
            </a:pPr>
            <a:r>
              <a:rPr lang="es-ES_tradnl">
                <a:solidFill>
                  <a:schemeClr val="folHlink"/>
                </a:solidFill>
                <a:latin typeface="Impact" charset="0"/>
                <a:cs typeface="+mn-cs"/>
              </a:rPr>
              <a:t>Ecología</a:t>
            </a:r>
            <a:endParaRPr lang="en-US">
              <a:solidFill>
                <a:schemeClr val="folHlink"/>
              </a:solidFill>
              <a:latin typeface="Impact" charset="0"/>
              <a:cs typeface="+mn-cs"/>
            </a:endParaRPr>
          </a:p>
        </p:txBody>
      </p:sp>
      <p:sp>
        <p:nvSpPr>
          <p:cNvPr id="16401" name="Text Box 17"/>
          <p:cNvSpPr txBox="1">
            <a:spLocks noChangeArrowheads="1"/>
          </p:cNvSpPr>
          <p:nvPr/>
        </p:nvSpPr>
        <p:spPr bwMode="auto">
          <a:xfrm>
            <a:off x="7239000" y="914400"/>
            <a:ext cx="1905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spcBef>
                <a:spcPct val="50000"/>
              </a:spcBef>
              <a:defRPr/>
            </a:pPr>
            <a:r>
              <a:rPr lang="es-ES_tradnl" b="1" dirty="0">
                <a:ln w="50800"/>
                <a:solidFill>
                  <a:schemeClr val="bg1">
                    <a:shade val="50000"/>
                  </a:schemeClr>
                </a:solidFill>
                <a:latin typeface="Impact" charset="0"/>
                <a:cs typeface="+mn-cs"/>
              </a:rPr>
              <a:t>Antropología.</a:t>
            </a:r>
          </a:p>
          <a:p>
            <a:pPr>
              <a:spcBef>
                <a:spcPct val="50000"/>
              </a:spcBef>
              <a:defRPr/>
            </a:pPr>
            <a:r>
              <a:rPr lang="es-ES_tradnl" b="1" dirty="0">
                <a:ln w="50800"/>
                <a:solidFill>
                  <a:schemeClr val="bg1">
                    <a:shade val="50000"/>
                  </a:schemeClr>
                </a:solidFill>
                <a:latin typeface="Impact" charset="0"/>
                <a:cs typeface="+mn-cs"/>
              </a:rPr>
              <a:t>     Sociología.</a:t>
            </a:r>
          </a:p>
          <a:p>
            <a:pPr>
              <a:spcBef>
                <a:spcPct val="50000"/>
              </a:spcBef>
              <a:defRPr/>
            </a:pPr>
            <a:r>
              <a:rPr lang="es-ES_tradnl" b="1" dirty="0">
                <a:ln w="50800"/>
                <a:solidFill>
                  <a:schemeClr val="bg1">
                    <a:shade val="50000"/>
                  </a:schemeClr>
                </a:solidFill>
                <a:latin typeface="Impact" charset="0"/>
                <a:cs typeface="+mn-cs"/>
              </a:rPr>
              <a:t>        Sicología</a:t>
            </a:r>
            <a:endParaRPr lang="en-US" b="1" dirty="0">
              <a:ln w="50800"/>
              <a:solidFill>
                <a:schemeClr val="bg1">
                  <a:shade val="50000"/>
                </a:schemeClr>
              </a:solidFill>
              <a:latin typeface="Impact" charset="0"/>
              <a:cs typeface="+mn-cs"/>
            </a:endParaRPr>
          </a:p>
        </p:txBody>
      </p:sp>
      <p:sp>
        <p:nvSpPr>
          <p:cNvPr id="16402" name="Text Box 18"/>
          <p:cNvSpPr txBox="1">
            <a:spLocks noChangeArrowheads="1"/>
          </p:cNvSpPr>
          <p:nvPr/>
        </p:nvSpPr>
        <p:spPr bwMode="auto">
          <a:xfrm>
            <a:off x="7391400" y="57150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s-ES_tradnl">
                <a:solidFill>
                  <a:schemeClr val="folHlink"/>
                </a:solidFill>
                <a:latin typeface="Impact" charset="0"/>
                <a:cs typeface="+mn-cs"/>
              </a:rPr>
              <a:t>Ciencias históricas</a:t>
            </a:r>
            <a:endParaRPr lang="en-US">
              <a:solidFill>
                <a:schemeClr val="folHlink"/>
              </a:solidFill>
              <a:latin typeface="Impact" charset="0"/>
              <a:cs typeface="+mn-cs"/>
            </a:endParaRPr>
          </a:p>
        </p:txBody>
      </p:sp>
    </p:spTree>
    <p:extLst>
      <p:ext uri="{BB962C8B-B14F-4D97-AF65-F5344CB8AC3E}">
        <p14:creationId xmlns:p14="http://schemas.microsoft.com/office/powerpoint/2010/main" val="35426323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anim calcmode="lin" valueType="num">
                                      <p:cBhvr additive="base">
                                        <p:cTn id="7" dur="500" fill="hold"/>
                                        <p:tgtEl>
                                          <p:spTgt spid="1638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38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390">
                                            <p:txEl>
                                              <p:pRg st="0" end="0"/>
                                            </p:txEl>
                                          </p:spTgt>
                                        </p:tgtEl>
                                        <p:attrNameLst>
                                          <p:attrName>style.visibility</p:attrName>
                                        </p:attrNameLst>
                                      </p:cBhvr>
                                      <p:to>
                                        <p:strVal val="visible"/>
                                      </p:to>
                                    </p:set>
                                    <p:anim calcmode="lin" valueType="num">
                                      <p:cBhvr additive="base">
                                        <p:cTn id="13" dur="500" fill="hold"/>
                                        <p:tgtEl>
                                          <p:spTgt spid="16390">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39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6391">
                                            <p:txEl>
                                              <p:pRg st="0" end="0"/>
                                            </p:txEl>
                                          </p:spTgt>
                                        </p:tgtEl>
                                        <p:attrNameLst>
                                          <p:attrName>style.visibility</p:attrName>
                                        </p:attrNameLst>
                                      </p:cBhvr>
                                      <p:to>
                                        <p:strVal val="visible"/>
                                      </p:to>
                                    </p:set>
                                    <p:anim calcmode="lin" valueType="num">
                                      <p:cBhvr additive="base">
                                        <p:cTn id="19" dur="500" fill="hold"/>
                                        <p:tgtEl>
                                          <p:spTgt spid="16391">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39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6392">
                                            <p:txEl>
                                              <p:pRg st="0" end="0"/>
                                            </p:txEl>
                                          </p:spTgt>
                                        </p:tgtEl>
                                        <p:attrNameLst>
                                          <p:attrName>style.visibility</p:attrName>
                                        </p:attrNameLst>
                                      </p:cBhvr>
                                      <p:to>
                                        <p:strVal val="visible"/>
                                      </p:to>
                                    </p:set>
                                    <p:anim calcmode="lin" valueType="num">
                                      <p:cBhvr additive="base">
                                        <p:cTn id="25" dur="500" fill="hold"/>
                                        <p:tgtEl>
                                          <p:spTgt spid="16392">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39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32" fill="hold" grpId="0" nodeType="clickEffect">
                                  <p:stCondLst>
                                    <p:cond delay="0"/>
                                  </p:stCondLst>
                                  <p:childTnLst>
                                    <p:set>
                                      <p:cBhvr>
                                        <p:cTn id="30" dur="1" fill="hold">
                                          <p:stCondLst>
                                            <p:cond delay="0"/>
                                          </p:stCondLst>
                                        </p:cTn>
                                        <p:tgtEl>
                                          <p:spTgt spid="16393">
                                            <p:txEl>
                                              <p:pRg st="0" end="0"/>
                                            </p:txEl>
                                          </p:spTgt>
                                        </p:tgtEl>
                                        <p:attrNameLst>
                                          <p:attrName>style.visibility</p:attrName>
                                        </p:attrNameLst>
                                      </p:cBhvr>
                                      <p:to>
                                        <p:strVal val="visible"/>
                                      </p:to>
                                    </p:set>
                                    <p:animEffect transition="in" filter="box(out)">
                                      <p:cBhvr>
                                        <p:cTn id="31" dur="500"/>
                                        <p:tgtEl>
                                          <p:spTgt spid="16393">
                                            <p:txEl>
                                              <p:pRg st="0" end="0"/>
                                            </p:txEl>
                                          </p:spTgt>
                                        </p:tgtEl>
                                      </p:cBhvr>
                                    </p:animEffect>
                                  </p:childTnLst>
                                  <p:subTnLst>
                                    <p:audio>
                                      <p:cMediaNode>
                                        <p:cTn display="0" masterRel="sameClick">
                                          <p:stCondLst>
                                            <p:cond evt="begin" delay="0">
                                              <p:tn val="29"/>
                                            </p:cond>
                                          </p:stCondLst>
                                          <p:endCondLst>
                                            <p:cond evt="onStopAudio" delay="0">
                                              <p:tgtEl>
                                                <p:sldTgt/>
                                              </p:tgtEl>
                                            </p:cond>
                                          </p:endCondLst>
                                        </p:cTn>
                                        <p:tgtEl>
                                          <p:sndTgt r:embed="rId3" name="camera.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32" fill="hold" grpId="0" nodeType="clickEffect">
                                  <p:stCondLst>
                                    <p:cond delay="0"/>
                                  </p:stCondLst>
                                  <p:childTnLst>
                                    <p:set>
                                      <p:cBhvr>
                                        <p:cTn id="35" dur="1" fill="hold">
                                          <p:stCondLst>
                                            <p:cond delay="0"/>
                                          </p:stCondLst>
                                        </p:cTn>
                                        <p:tgtEl>
                                          <p:spTgt spid="16393">
                                            <p:txEl>
                                              <p:pRg st="1" end="1"/>
                                            </p:txEl>
                                          </p:spTgt>
                                        </p:tgtEl>
                                        <p:attrNameLst>
                                          <p:attrName>style.visibility</p:attrName>
                                        </p:attrNameLst>
                                      </p:cBhvr>
                                      <p:to>
                                        <p:strVal val="visible"/>
                                      </p:to>
                                    </p:set>
                                    <p:animEffect transition="in" filter="box(out)">
                                      <p:cBhvr>
                                        <p:cTn id="36" dur="500"/>
                                        <p:tgtEl>
                                          <p:spTgt spid="16393">
                                            <p:txEl>
                                              <p:pRg st="1" end="1"/>
                                            </p:txEl>
                                          </p:spTgt>
                                        </p:tgtEl>
                                      </p:cBhvr>
                                    </p:animEffect>
                                  </p:childTnLst>
                                  <p:subTnLst>
                                    <p:audio>
                                      <p:cMediaNode>
                                        <p:cTn display="0" masterRel="sameClick">
                                          <p:stCondLst>
                                            <p:cond evt="begin" delay="0">
                                              <p:tn val="34"/>
                                            </p:cond>
                                          </p:stCondLst>
                                          <p:endCondLst>
                                            <p:cond evt="onStopAudio" delay="0">
                                              <p:tgtEl>
                                                <p:sldTgt/>
                                              </p:tgtEl>
                                            </p:cond>
                                          </p:endCondLst>
                                        </p:cTn>
                                        <p:tgtEl>
                                          <p:sndTgt r:embed="rId3" name="camera.wav"/>
                                        </p:tgtEl>
                                      </p:cMediaNode>
                                    </p:audio>
                                  </p:subTnLst>
                                </p:cTn>
                              </p:par>
                            </p:childTnLst>
                          </p:cTn>
                        </p:par>
                      </p:childTnLst>
                    </p:cTn>
                  </p:par>
                  <p:par>
                    <p:cTn id="37" fill="hold" nodeType="clickPar">
                      <p:stCondLst>
                        <p:cond delay="indefinite"/>
                      </p:stCondLst>
                      <p:childTnLst>
                        <p:par>
                          <p:cTn id="38" fill="hold" nodeType="withGroup">
                            <p:stCondLst>
                              <p:cond delay="0"/>
                            </p:stCondLst>
                            <p:childTnLst>
                              <p:par>
                                <p:cTn id="39" presetID="4" presetClass="entr" presetSubtype="32" fill="hold" grpId="0" nodeType="clickEffect">
                                  <p:stCondLst>
                                    <p:cond delay="0"/>
                                  </p:stCondLst>
                                  <p:childTnLst>
                                    <p:set>
                                      <p:cBhvr>
                                        <p:cTn id="40" dur="1" fill="hold">
                                          <p:stCondLst>
                                            <p:cond delay="0"/>
                                          </p:stCondLst>
                                        </p:cTn>
                                        <p:tgtEl>
                                          <p:spTgt spid="16393">
                                            <p:txEl>
                                              <p:pRg st="2" end="2"/>
                                            </p:txEl>
                                          </p:spTgt>
                                        </p:tgtEl>
                                        <p:attrNameLst>
                                          <p:attrName>style.visibility</p:attrName>
                                        </p:attrNameLst>
                                      </p:cBhvr>
                                      <p:to>
                                        <p:strVal val="visible"/>
                                      </p:to>
                                    </p:set>
                                    <p:animEffect transition="in" filter="box(out)">
                                      <p:cBhvr>
                                        <p:cTn id="41" dur="500"/>
                                        <p:tgtEl>
                                          <p:spTgt spid="16393">
                                            <p:txEl>
                                              <p:pRg st="2" end="2"/>
                                            </p:txEl>
                                          </p:spTgt>
                                        </p:tgtEl>
                                      </p:cBhvr>
                                    </p:animEffect>
                                  </p:childTnLst>
                                  <p:subTnLst>
                                    <p:audio>
                                      <p:cMediaNode>
                                        <p:cTn display="0" masterRel="sameClick">
                                          <p:stCondLst>
                                            <p:cond evt="begin" delay="0">
                                              <p:tn val="39"/>
                                            </p:cond>
                                          </p:stCondLst>
                                          <p:endCondLst>
                                            <p:cond evt="onStopAudio" delay="0">
                                              <p:tgtEl>
                                                <p:sldTgt/>
                                              </p:tgtEl>
                                            </p:cond>
                                          </p:endCondLst>
                                        </p:cTn>
                                        <p:tgtEl>
                                          <p:sndTgt r:embed="rId3" name="camera.wav"/>
                                        </p:tgtEl>
                                      </p:cMediaNode>
                                    </p:audio>
                                  </p:sub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32" fill="hold" grpId="0" nodeType="clickEffect">
                                  <p:stCondLst>
                                    <p:cond delay="0"/>
                                  </p:stCondLst>
                                  <p:childTnLst>
                                    <p:set>
                                      <p:cBhvr>
                                        <p:cTn id="45" dur="1" fill="hold">
                                          <p:stCondLst>
                                            <p:cond delay="0"/>
                                          </p:stCondLst>
                                        </p:cTn>
                                        <p:tgtEl>
                                          <p:spTgt spid="16393">
                                            <p:txEl>
                                              <p:pRg st="3" end="3"/>
                                            </p:txEl>
                                          </p:spTgt>
                                        </p:tgtEl>
                                        <p:attrNameLst>
                                          <p:attrName>style.visibility</p:attrName>
                                        </p:attrNameLst>
                                      </p:cBhvr>
                                      <p:to>
                                        <p:strVal val="visible"/>
                                      </p:to>
                                    </p:set>
                                    <p:animEffect transition="in" filter="box(out)">
                                      <p:cBhvr>
                                        <p:cTn id="46" dur="500"/>
                                        <p:tgtEl>
                                          <p:spTgt spid="16393">
                                            <p:txEl>
                                              <p:pRg st="3" end="3"/>
                                            </p:txEl>
                                          </p:spTgt>
                                        </p:tgtEl>
                                      </p:cBhvr>
                                    </p:animEffect>
                                  </p:childTnLst>
                                  <p:subTnLst>
                                    <p:audio>
                                      <p:cMediaNode>
                                        <p:cTn display="0" masterRel="sameClick">
                                          <p:stCondLst>
                                            <p:cond evt="begin" delay="0">
                                              <p:tn val="44"/>
                                            </p:cond>
                                          </p:stCondLst>
                                          <p:endCondLst>
                                            <p:cond evt="onStopAudio" delay="0">
                                              <p:tgtEl>
                                                <p:sldTgt/>
                                              </p:tgtEl>
                                            </p:cond>
                                          </p:endCondLst>
                                        </p:cTn>
                                        <p:tgtEl>
                                          <p:sndTgt r:embed="rId3" name="camera.wav"/>
                                        </p:tgtEl>
                                      </p:cMediaNode>
                                    </p:audio>
                                  </p:sub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16394">
                                            <p:txEl>
                                              <p:pRg st="0" end="0"/>
                                            </p:txEl>
                                          </p:spTgt>
                                        </p:tgtEl>
                                        <p:attrNameLst>
                                          <p:attrName>style.visibility</p:attrName>
                                        </p:attrNameLst>
                                      </p:cBhvr>
                                      <p:to>
                                        <p:strVal val="visible"/>
                                      </p:to>
                                    </p:set>
                                    <p:animEffect transition="in" filter="box(out)">
                                      <p:cBhvr>
                                        <p:cTn id="51" dur="500"/>
                                        <p:tgtEl>
                                          <p:spTgt spid="16394">
                                            <p:txEl>
                                              <p:pRg st="0" end="0"/>
                                            </p:txEl>
                                          </p:spTgt>
                                        </p:tgtEl>
                                      </p:cBhvr>
                                    </p:animEffect>
                                  </p:childTnLst>
                                  <p:subTnLst>
                                    <p:audio>
                                      <p:cMediaNode>
                                        <p:cTn display="0" masterRel="sameClick">
                                          <p:stCondLst>
                                            <p:cond evt="begin" delay="0">
                                              <p:tn val="49"/>
                                            </p:cond>
                                          </p:stCondLst>
                                          <p:endCondLst>
                                            <p:cond evt="onStopAudio" delay="0">
                                              <p:tgtEl>
                                                <p:sldTgt/>
                                              </p:tgtEl>
                                            </p:cond>
                                          </p:endCondLst>
                                        </p:cTn>
                                        <p:tgtEl>
                                          <p:sndTgt r:embed="rId3" name="camera.wav"/>
                                        </p:tgtEl>
                                      </p:cMediaNode>
                                    </p:audio>
                                  </p:subTnLst>
                                </p:cTn>
                              </p:par>
                            </p:childTnLst>
                          </p:cTn>
                        </p:par>
                      </p:childTnLst>
                    </p:cTn>
                  </p:par>
                  <p:par>
                    <p:cTn id="52" fill="hold" nodeType="clickPar">
                      <p:stCondLst>
                        <p:cond delay="indefinite"/>
                      </p:stCondLst>
                      <p:childTnLst>
                        <p:par>
                          <p:cTn id="53" fill="hold" nodeType="withGroup">
                            <p:stCondLst>
                              <p:cond delay="0"/>
                            </p:stCondLst>
                            <p:childTnLst>
                              <p:par>
                                <p:cTn id="54" presetID="4" presetClass="entr" presetSubtype="32" fill="hold" grpId="0" nodeType="clickEffect">
                                  <p:stCondLst>
                                    <p:cond delay="0"/>
                                  </p:stCondLst>
                                  <p:childTnLst>
                                    <p:set>
                                      <p:cBhvr>
                                        <p:cTn id="55" dur="1" fill="hold">
                                          <p:stCondLst>
                                            <p:cond delay="0"/>
                                          </p:stCondLst>
                                        </p:cTn>
                                        <p:tgtEl>
                                          <p:spTgt spid="16394">
                                            <p:txEl>
                                              <p:pRg st="1" end="1"/>
                                            </p:txEl>
                                          </p:spTgt>
                                        </p:tgtEl>
                                        <p:attrNameLst>
                                          <p:attrName>style.visibility</p:attrName>
                                        </p:attrNameLst>
                                      </p:cBhvr>
                                      <p:to>
                                        <p:strVal val="visible"/>
                                      </p:to>
                                    </p:set>
                                    <p:animEffect transition="in" filter="box(out)">
                                      <p:cBhvr>
                                        <p:cTn id="56" dur="500"/>
                                        <p:tgtEl>
                                          <p:spTgt spid="16394">
                                            <p:txEl>
                                              <p:pRg st="1" end="1"/>
                                            </p:txEl>
                                          </p:spTgt>
                                        </p:tgtEl>
                                      </p:cBhvr>
                                    </p:animEffect>
                                  </p:childTnLst>
                                  <p:subTnLst>
                                    <p:audio>
                                      <p:cMediaNode>
                                        <p:cTn display="0" masterRel="sameClick">
                                          <p:stCondLst>
                                            <p:cond evt="begin" delay="0">
                                              <p:tn val="54"/>
                                            </p:cond>
                                          </p:stCondLst>
                                          <p:endCondLst>
                                            <p:cond evt="onStopAudio" delay="0">
                                              <p:tgtEl>
                                                <p:sldTgt/>
                                              </p:tgtEl>
                                            </p:cond>
                                          </p:endCondLst>
                                        </p:cTn>
                                        <p:tgtEl>
                                          <p:sndTgt r:embed="rId3"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4" presetClass="entr" presetSubtype="32" fill="hold" grpId="0" nodeType="clickEffect">
                                  <p:stCondLst>
                                    <p:cond delay="0"/>
                                  </p:stCondLst>
                                  <p:childTnLst>
                                    <p:set>
                                      <p:cBhvr>
                                        <p:cTn id="60" dur="1" fill="hold">
                                          <p:stCondLst>
                                            <p:cond delay="0"/>
                                          </p:stCondLst>
                                        </p:cTn>
                                        <p:tgtEl>
                                          <p:spTgt spid="16394">
                                            <p:txEl>
                                              <p:pRg st="2" end="2"/>
                                            </p:txEl>
                                          </p:spTgt>
                                        </p:tgtEl>
                                        <p:attrNameLst>
                                          <p:attrName>style.visibility</p:attrName>
                                        </p:attrNameLst>
                                      </p:cBhvr>
                                      <p:to>
                                        <p:strVal val="visible"/>
                                      </p:to>
                                    </p:set>
                                    <p:animEffect transition="in" filter="box(out)">
                                      <p:cBhvr>
                                        <p:cTn id="61" dur="500"/>
                                        <p:tgtEl>
                                          <p:spTgt spid="16394">
                                            <p:txEl>
                                              <p:pRg st="2" end="2"/>
                                            </p:txEl>
                                          </p:spTgt>
                                        </p:tgtEl>
                                      </p:cBhvr>
                                    </p:animEffect>
                                  </p:childTnLst>
                                  <p:subTnLst>
                                    <p:audio>
                                      <p:cMediaNode>
                                        <p:cTn display="0" masterRel="sameClick">
                                          <p:stCondLst>
                                            <p:cond evt="begin" delay="0">
                                              <p:tn val="59"/>
                                            </p:cond>
                                          </p:stCondLst>
                                          <p:endCondLst>
                                            <p:cond evt="onStopAudio" delay="0">
                                              <p:tgtEl>
                                                <p:sldTgt/>
                                              </p:tgtEl>
                                            </p:cond>
                                          </p:endCondLst>
                                        </p:cTn>
                                        <p:tgtEl>
                                          <p:sndTgt r:embed="rId3" name="camera.wav"/>
                                        </p:tgtEl>
                                      </p:cMediaNode>
                                    </p:audio>
                                  </p:subTnLst>
                                </p:cTn>
                              </p:par>
                            </p:childTnLst>
                          </p:cTn>
                        </p:par>
                      </p:childTnLst>
                    </p:cTn>
                  </p:par>
                  <p:par>
                    <p:cTn id="62" fill="hold" nodeType="clickPar">
                      <p:stCondLst>
                        <p:cond delay="indefinite"/>
                      </p:stCondLst>
                      <p:childTnLst>
                        <p:par>
                          <p:cTn id="63" fill="hold" nodeType="withGroup">
                            <p:stCondLst>
                              <p:cond delay="0"/>
                            </p:stCondLst>
                            <p:childTnLst>
                              <p:par>
                                <p:cTn id="64" presetID="4" presetClass="entr" presetSubtype="32" fill="hold" grpId="0" nodeType="clickEffect">
                                  <p:stCondLst>
                                    <p:cond delay="0"/>
                                  </p:stCondLst>
                                  <p:childTnLst>
                                    <p:set>
                                      <p:cBhvr>
                                        <p:cTn id="65" dur="1" fill="hold">
                                          <p:stCondLst>
                                            <p:cond delay="0"/>
                                          </p:stCondLst>
                                        </p:cTn>
                                        <p:tgtEl>
                                          <p:spTgt spid="16394">
                                            <p:txEl>
                                              <p:pRg st="3" end="3"/>
                                            </p:txEl>
                                          </p:spTgt>
                                        </p:tgtEl>
                                        <p:attrNameLst>
                                          <p:attrName>style.visibility</p:attrName>
                                        </p:attrNameLst>
                                      </p:cBhvr>
                                      <p:to>
                                        <p:strVal val="visible"/>
                                      </p:to>
                                    </p:set>
                                    <p:animEffect transition="in" filter="box(out)">
                                      <p:cBhvr>
                                        <p:cTn id="66" dur="500"/>
                                        <p:tgtEl>
                                          <p:spTgt spid="16394">
                                            <p:txEl>
                                              <p:pRg st="3" end="3"/>
                                            </p:txEl>
                                          </p:spTgt>
                                        </p:tgtEl>
                                      </p:cBhvr>
                                    </p:animEffect>
                                  </p:childTnLst>
                                  <p:subTnLst>
                                    <p:audio>
                                      <p:cMediaNode>
                                        <p:cTn display="0" masterRel="sameClick">
                                          <p:stCondLst>
                                            <p:cond evt="begin" delay="0">
                                              <p:tn val="64"/>
                                            </p:cond>
                                          </p:stCondLst>
                                          <p:endCondLst>
                                            <p:cond evt="onStopAudio" delay="0">
                                              <p:tgtEl>
                                                <p:sldTgt/>
                                              </p:tgtEl>
                                            </p:cond>
                                          </p:endCondLst>
                                        </p:cTn>
                                        <p:tgtEl>
                                          <p:sndTgt r:embed="rId3" name="camera.wav"/>
                                        </p:tgtEl>
                                      </p:cMediaNode>
                                    </p:audio>
                                  </p:subTnLst>
                                </p:cTn>
                              </p:par>
                            </p:childTnLst>
                          </p:cTn>
                        </p:par>
                      </p:childTnLst>
                    </p:cTn>
                  </p:par>
                  <p:par>
                    <p:cTn id="67" fill="hold" nodeType="clickPar">
                      <p:stCondLst>
                        <p:cond delay="indefinite"/>
                      </p:stCondLst>
                      <p:childTnLst>
                        <p:par>
                          <p:cTn id="68" fill="hold" nodeType="withGroup">
                            <p:stCondLst>
                              <p:cond delay="0"/>
                            </p:stCondLst>
                            <p:childTnLst>
                              <p:par>
                                <p:cTn id="69" presetID="4" presetClass="entr" presetSubtype="32" fill="hold" grpId="0" nodeType="clickEffect">
                                  <p:stCondLst>
                                    <p:cond delay="0"/>
                                  </p:stCondLst>
                                  <p:childTnLst>
                                    <p:set>
                                      <p:cBhvr>
                                        <p:cTn id="70" dur="1" fill="hold">
                                          <p:stCondLst>
                                            <p:cond delay="0"/>
                                          </p:stCondLst>
                                        </p:cTn>
                                        <p:tgtEl>
                                          <p:spTgt spid="16395">
                                            <p:txEl>
                                              <p:pRg st="0" end="0"/>
                                            </p:txEl>
                                          </p:spTgt>
                                        </p:tgtEl>
                                        <p:attrNameLst>
                                          <p:attrName>style.visibility</p:attrName>
                                        </p:attrNameLst>
                                      </p:cBhvr>
                                      <p:to>
                                        <p:strVal val="visible"/>
                                      </p:to>
                                    </p:set>
                                    <p:animEffect transition="in" filter="box(out)">
                                      <p:cBhvr>
                                        <p:cTn id="71" dur="500"/>
                                        <p:tgtEl>
                                          <p:spTgt spid="16395">
                                            <p:txEl>
                                              <p:pRg st="0" end="0"/>
                                            </p:txEl>
                                          </p:spTgt>
                                        </p:tgtEl>
                                      </p:cBhvr>
                                    </p:animEffect>
                                  </p:childTnLst>
                                  <p:subTnLst>
                                    <p:audio>
                                      <p:cMediaNode>
                                        <p:cTn display="0" masterRel="sameClick">
                                          <p:stCondLst>
                                            <p:cond evt="begin" delay="0">
                                              <p:tn val="69"/>
                                            </p:cond>
                                          </p:stCondLst>
                                          <p:endCondLst>
                                            <p:cond evt="onStopAudio" delay="0">
                                              <p:tgtEl>
                                                <p:sldTgt/>
                                              </p:tgtEl>
                                            </p:cond>
                                          </p:endCondLst>
                                        </p:cTn>
                                        <p:tgtEl>
                                          <p:sndTgt r:embed="rId3" name="camera.wav"/>
                                        </p:tgtEl>
                                      </p:cMediaNode>
                                    </p:audio>
                                  </p:subTnLst>
                                </p:cTn>
                              </p:par>
                            </p:childTnLst>
                          </p:cTn>
                        </p:par>
                      </p:childTnLst>
                    </p:cTn>
                  </p:par>
                  <p:par>
                    <p:cTn id="72" fill="hold" nodeType="clickPar">
                      <p:stCondLst>
                        <p:cond delay="indefinite"/>
                      </p:stCondLst>
                      <p:childTnLst>
                        <p:par>
                          <p:cTn id="73" fill="hold" nodeType="withGroup">
                            <p:stCondLst>
                              <p:cond delay="0"/>
                            </p:stCondLst>
                            <p:childTnLst>
                              <p:par>
                                <p:cTn id="74" presetID="4" presetClass="entr" presetSubtype="32" fill="hold" grpId="0" nodeType="clickEffect">
                                  <p:stCondLst>
                                    <p:cond delay="0"/>
                                  </p:stCondLst>
                                  <p:childTnLst>
                                    <p:set>
                                      <p:cBhvr>
                                        <p:cTn id="75" dur="1" fill="hold">
                                          <p:stCondLst>
                                            <p:cond delay="0"/>
                                          </p:stCondLst>
                                        </p:cTn>
                                        <p:tgtEl>
                                          <p:spTgt spid="16395">
                                            <p:txEl>
                                              <p:pRg st="1" end="1"/>
                                            </p:txEl>
                                          </p:spTgt>
                                        </p:tgtEl>
                                        <p:attrNameLst>
                                          <p:attrName>style.visibility</p:attrName>
                                        </p:attrNameLst>
                                      </p:cBhvr>
                                      <p:to>
                                        <p:strVal val="visible"/>
                                      </p:to>
                                    </p:set>
                                    <p:animEffect transition="in" filter="box(out)">
                                      <p:cBhvr>
                                        <p:cTn id="76" dur="500"/>
                                        <p:tgtEl>
                                          <p:spTgt spid="16395">
                                            <p:txEl>
                                              <p:pRg st="1" end="1"/>
                                            </p:txEl>
                                          </p:spTgt>
                                        </p:tgtEl>
                                      </p:cBhvr>
                                    </p:animEffect>
                                  </p:childTnLst>
                                  <p:subTnLst>
                                    <p:audio>
                                      <p:cMediaNode>
                                        <p:cTn display="0" masterRel="sameClick">
                                          <p:stCondLst>
                                            <p:cond evt="begin" delay="0">
                                              <p:tn val="74"/>
                                            </p:cond>
                                          </p:stCondLst>
                                          <p:endCondLst>
                                            <p:cond evt="onStopAudio" delay="0">
                                              <p:tgtEl>
                                                <p:sldTgt/>
                                              </p:tgtEl>
                                            </p:cond>
                                          </p:endCondLst>
                                        </p:cTn>
                                        <p:tgtEl>
                                          <p:sndTgt r:embed="rId3" name="camera.wav"/>
                                        </p:tgtEl>
                                      </p:cMediaNode>
                                    </p:audio>
                                  </p:subTnLst>
                                </p:cTn>
                              </p:par>
                            </p:childTnLst>
                          </p:cTn>
                        </p:par>
                      </p:childTnLst>
                    </p:cTn>
                  </p:par>
                  <p:par>
                    <p:cTn id="77" fill="hold" nodeType="clickPar">
                      <p:stCondLst>
                        <p:cond delay="indefinite"/>
                      </p:stCondLst>
                      <p:childTnLst>
                        <p:par>
                          <p:cTn id="78" fill="hold" nodeType="withGroup">
                            <p:stCondLst>
                              <p:cond delay="0"/>
                            </p:stCondLst>
                            <p:childTnLst>
                              <p:par>
                                <p:cTn id="79" presetID="4" presetClass="entr" presetSubtype="32" fill="hold" grpId="0" nodeType="clickEffect">
                                  <p:stCondLst>
                                    <p:cond delay="0"/>
                                  </p:stCondLst>
                                  <p:childTnLst>
                                    <p:set>
                                      <p:cBhvr>
                                        <p:cTn id="80" dur="1" fill="hold">
                                          <p:stCondLst>
                                            <p:cond delay="0"/>
                                          </p:stCondLst>
                                        </p:cTn>
                                        <p:tgtEl>
                                          <p:spTgt spid="16395">
                                            <p:txEl>
                                              <p:pRg st="2" end="2"/>
                                            </p:txEl>
                                          </p:spTgt>
                                        </p:tgtEl>
                                        <p:attrNameLst>
                                          <p:attrName>style.visibility</p:attrName>
                                        </p:attrNameLst>
                                      </p:cBhvr>
                                      <p:to>
                                        <p:strVal val="visible"/>
                                      </p:to>
                                    </p:set>
                                    <p:animEffect transition="in" filter="box(out)">
                                      <p:cBhvr>
                                        <p:cTn id="81" dur="500"/>
                                        <p:tgtEl>
                                          <p:spTgt spid="16395">
                                            <p:txEl>
                                              <p:pRg st="2" end="2"/>
                                            </p:txEl>
                                          </p:spTgt>
                                        </p:tgtEl>
                                      </p:cBhvr>
                                    </p:animEffect>
                                  </p:childTnLst>
                                  <p:subTnLst>
                                    <p:audio>
                                      <p:cMediaNode>
                                        <p:cTn display="0" masterRel="sameClick">
                                          <p:stCondLst>
                                            <p:cond evt="begin" delay="0">
                                              <p:tn val="79"/>
                                            </p:cond>
                                          </p:stCondLst>
                                          <p:endCondLst>
                                            <p:cond evt="onStopAudio" delay="0">
                                              <p:tgtEl>
                                                <p:sldTgt/>
                                              </p:tgtEl>
                                            </p:cond>
                                          </p:endCondLst>
                                        </p:cTn>
                                        <p:tgtEl>
                                          <p:sndTgt r:embed="rId3" name="camera.wav"/>
                                        </p:tgtEl>
                                      </p:cMediaNode>
                                    </p:audio>
                                  </p:subTnLst>
                                </p:cTn>
                              </p:par>
                            </p:childTnLst>
                          </p:cTn>
                        </p:par>
                      </p:childTnLst>
                    </p:cTn>
                  </p:par>
                  <p:par>
                    <p:cTn id="82" fill="hold" nodeType="clickPar">
                      <p:stCondLst>
                        <p:cond delay="indefinite"/>
                      </p:stCondLst>
                      <p:childTnLst>
                        <p:par>
                          <p:cTn id="83" fill="hold" nodeType="withGroup">
                            <p:stCondLst>
                              <p:cond delay="0"/>
                            </p:stCondLst>
                            <p:childTnLst>
                              <p:par>
                                <p:cTn id="84" presetID="4" presetClass="entr" presetSubtype="32" fill="hold" grpId="0" nodeType="clickEffect">
                                  <p:stCondLst>
                                    <p:cond delay="0"/>
                                  </p:stCondLst>
                                  <p:childTnLst>
                                    <p:set>
                                      <p:cBhvr>
                                        <p:cTn id="85" dur="1" fill="hold">
                                          <p:stCondLst>
                                            <p:cond delay="0"/>
                                          </p:stCondLst>
                                        </p:cTn>
                                        <p:tgtEl>
                                          <p:spTgt spid="16395">
                                            <p:txEl>
                                              <p:pRg st="3" end="3"/>
                                            </p:txEl>
                                          </p:spTgt>
                                        </p:tgtEl>
                                        <p:attrNameLst>
                                          <p:attrName>style.visibility</p:attrName>
                                        </p:attrNameLst>
                                      </p:cBhvr>
                                      <p:to>
                                        <p:strVal val="visible"/>
                                      </p:to>
                                    </p:set>
                                    <p:animEffect transition="in" filter="box(out)">
                                      <p:cBhvr>
                                        <p:cTn id="86" dur="500"/>
                                        <p:tgtEl>
                                          <p:spTgt spid="16395">
                                            <p:txEl>
                                              <p:pRg st="3" end="3"/>
                                            </p:txEl>
                                          </p:spTgt>
                                        </p:tgtEl>
                                      </p:cBhvr>
                                    </p:animEffect>
                                  </p:childTnLst>
                                  <p:subTnLst>
                                    <p:audio>
                                      <p:cMediaNode>
                                        <p:cTn display="0" masterRel="sameClick">
                                          <p:stCondLst>
                                            <p:cond evt="begin" delay="0">
                                              <p:tn val="84"/>
                                            </p:cond>
                                          </p:stCondLst>
                                          <p:endCondLst>
                                            <p:cond evt="onStopAudio" delay="0">
                                              <p:tgtEl>
                                                <p:sldTgt/>
                                              </p:tgtEl>
                                            </p:cond>
                                          </p:endCondLst>
                                        </p:cTn>
                                        <p:tgtEl>
                                          <p:sndTgt r:embed="rId3" name="camera.wav"/>
                                        </p:tgtEl>
                                      </p:cMediaNode>
                                    </p:audio>
                                  </p:subTnLst>
                                </p:cTn>
                              </p:par>
                            </p:childTnLst>
                          </p:cTn>
                        </p:par>
                      </p:childTnLst>
                    </p:cTn>
                  </p:par>
                  <p:par>
                    <p:cTn id="87" fill="hold" nodeType="clickPar">
                      <p:stCondLst>
                        <p:cond delay="indefinite"/>
                      </p:stCondLst>
                      <p:childTnLst>
                        <p:par>
                          <p:cTn id="88" fill="hold" nodeType="withGroup">
                            <p:stCondLst>
                              <p:cond delay="0"/>
                            </p:stCondLst>
                            <p:childTnLst>
                              <p:par>
                                <p:cTn id="89" presetID="4" presetClass="entr" presetSubtype="32" fill="hold" grpId="0" nodeType="clickEffect">
                                  <p:stCondLst>
                                    <p:cond delay="0"/>
                                  </p:stCondLst>
                                  <p:childTnLst>
                                    <p:set>
                                      <p:cBhvr>
                                        <p:cTn id="90" dur="1" fill="hold">
                                          <p:stCondLst>
                                            <p:cond delay="0"/>
                                          </p:stCondLst>
                                        </p:cTn>
                                        <p:tgtEl>
                                          <p:spTgt spid="16397">
                                            <p:txEl>
                                              <p:pRg st="0" end="0"/>
                                            </p:txEl>
                                          </p:spTgt>
                                        </p:tgtEl>
                                        <p:attrNameLst>
                                          <p:attrName>style.visibility</p:attrName>
                                        </p:attrNameLst>
                                      </p:cBhvr>
                                      <p:to>
                                        <p:strVal val="visible"/>
                                      </p:to>
                                    </p:set>
                                    <p:animEffect transition="in" filter="box(out)">
                                      <p:cBhvr>
                                        <p:cTn id="91" dur="500"/>
                                        <p:tgtEl>
                                          <p:spTgt spid="16397">
                                            <p:txEl>
                                              <p:pRg st="0" end="0"/>
                                            </p:txEl>
                                          </p:spTgt>
                                        </p:tgtEl>
                                      </p:cBhvr>
                                    </p:animEffect>
                                  </p:childTnLst>
                                  <p:subTnLst>
                                    <p:audio>
                                      <p:cMediaNode>
                                        <p:cTn display="0" masterRel="sameClick">
                                          <p:stCondLst>
                                            <p:cond evt="begin" delay="0">
                                              <p:tn val="89"/>
                                            </p:cond>
                                          </p:stCondLst>
                                          <p:endCondLst>
                                            <p:cond evt="onStopAudio" delay="0">
                                              <p:tgtEl>
                                                <p:sldTgt/>
                                              </p:tgtEl>
                                            </p:cond>
                                          </p:endCondLst>
                                        </p:cTn>
                                        <p:tgtEl>
                                          <p:sndTgt r:embed="rId3" name="camera.wav"/>
                                        </p:tgtEl>
                                      </p:cMediaNode>
                                    </p:audio>
                                  </p:subTnLst>
                                </p:cTn>
                              </p:par>
                            </p:childTnLst>
                          </p:cTn>
                        </p:par>
                      </p:childTnLst>
                    </p:cTn>
                  </p:par>
                  <p:par>
                    <p:cTn id="92" fill="hold" nodeType="clickPar">
                      <p:stCondLst>
                        <p:cond delay="indefinite"/>
                      </p:stCondLst>
                      <p:childTnLst>
                        <p:par>
                          <p:cTn id="93" fill="hold" nodeType="withGroup">
                            <p:stCondLst>
                              <p:cond delay="0"/>
                            </p:stCondLst>
                            <p:childTnLst>
                              <p:par>
                                <p:cTn id="94" presetID="4" presetClass="entr" presetSubtype="32" fill="hold" grpId="0" nodeType="clickEffect">
                                  <p:stCondLst>
                                    <p:cond delay="0"/>
                                  </p:stCondLst>
                                  <p:childTnLst>
                                    <p:set>
                                      <p:cBhvr>
                                        <p:cTn id="95" dur="1" fill="hold">
                                          <p:stCondLst>
                                            <p:cond delay="0"/>
                                          </p:stCondLst>
                                        </p:cTn>
                                        <p:tgtEl>
                                          <p:spTgt spid="16397">
                                            <p:txEl>
                                              <p:pRg st="1" end="1"/>
                                            </p:txEl>
                                          </p:spTgt>
                                        </p:tgtEl>
                                        <p:attrNameLst>
                                          <p:attrName>style.visibility</p:attrName>
                                        </p:attrNameLst>
                                      </p:cBhvr>
                                      <p:to>
                                        <p:strVal val="visible"/>
                                      </p:to>
                                    </p:set>
                                    <p:animEffect transition="in" filter="box(out)">
                                      <p:cBhvr>
                                        <p:cTn id="96" dur="500"/>
                                        <p:tgtEl>
                                          <p:spTgt spid="16397">
                                            <p:txEl>
                                              <p:pRg st="1" end="1"/>
                                            </p:txEl>
                                          </p:spTgt>
                                        </p:tgtEl>
                                      </p:cBhvr>
                                    </p:animEffect>
                                  </p:childTnLst>
                                  <p:subTnLst>
                                    <p:audio>
                                      <p:cMediaNode>
                                        <p:cTn display="0" masterRel="sameClick">
                                          <p:stCondLst>
                                            <p:cond evt="begin" delay="0">
                                              <p:tn val="94"/>
                                            </p:cond>
                                          </p:stCondLst>
                                          <p:endCondLst>
                                            <p:cond evt="onStopAudio" delay="0">
                                              <p:tgtEl>
                                                <p:sldTgt/>
                                              </p:tgtEl>
                                            </p:cond>
                                          </p:endCondLst>
                                        </p:cTn>
                                        <p:tgtEl>
                                          <p:sndTgt r:embed="rId3" name="camera.wav"/>
                                        </p:tgtEl>
                                      </p:cMediaNode>
                                    </p:audio>
                                  </p:subTnLst>
                                </p:cTn>
                              </p:par>
                            </p:childTnLst>
                          </p:cTn>
                        </p:par>
                      </p:childTnLst>
                    </p:cTn>
                  </p:par>
                  <p:par>
                    <p:cTn id="97" fill="hold" nodeType="clickPar">
                      <p:stCondLst>
                        <p:cond delay="indefinite"/>
                      </p:stCondLst>
                      <p:childTnLst>
                        <p:par>
                          <p:cTn id="98" fill="hold" nodeType="withGroup">
                            <p:stCondLst>
                              <p:cond delay="0"/>
                            </p:stCondLst>
                            <p:childTnLst>
                              <p:par>
                                <p:cTn id="99" presetID="4" presetClass="entr" presetSubtype="32" fill="hold" grpId="0" nodeType="clickEffect">
                                  <p:stCondLst>
                                    <p:cond delay="0"/>
                                  </p:stCondLst>
                                  <p:childTnLst>
                                    <p:set>
                                      <p:cBhvr>
                                        <p:cTn id="100" dur="1" fill="hold">
                                          <p:stCondLst>
                                            <p:cond delay="0"/>
                                          </p:stCondLst>
                                        </p:cTn>
                                        <p:tgtEl>
                                          <p:spTgt spid="16397">
                                            <p:txEl>
                                              <p:pRg st="2" end="2"/>
                                            </p:txEl>
                                          </p:spTgt>
                                        </p:tgtEl>
                                        <p:attrNameLst>
                                          <p:attrName>style.visibility</p:attrName>
                                        </p:attrNameLst>
                                      </p:cBhvr>
                                      <p:to>
                                        <p:strVal val="visible"/>
                                      </p:to>
                                    </p:set>
                                    <p:animEffect transition="in" filter="box(out)">
                                      <p:cBhvr>
                                        <p:cTn id="101" dur="500"/>
                                        <p:tgtEl>
                                          <p:spTgt spid="16397">
                                            <p:txEl>
                                              <p:pRg st="2" end="2"/>
                                            </p:txEl>
                                          </p:spTgt>
                                        </p:tgtEl>
                                      </p:cBhvr>
                                    </p:animEffect>
                                  </p:childTnLst>
                                  <p:subTnLst>
                                    <p:audio>
                                      <p:cMediaNode>
                                        <p:cTn display="0" masterRel="sameClick">
                                          <p:stCondLst>
                                            <p:cond evt="begin" delay="0">
                                              <p:tn val="99"/>
                                            </p:cond>
                                          </p:stCondLst>
                                          <p:endCondLst>
                                            <p:cond evt="onStopAudio" delay="0">
                                              <p:tgtEl>
                                                <p:sldTgt/>
                                              </p:tgtEl>
                                            </p:cond>
                                          </p:endCondLst>
                                        </p:cTn>
                                        <p:tgtEl>
                                          <p:sndTgt r:embed="rId3" name="camera.wav"/>
                                        </p:tgtEl>
                                      </p:cMediaNode>
                                    </p:audio>
                                  </p:subTnLst>
                                </p:cTn>
                              </p:par>
                            </p:childTnLst>
                          </p:cTn>
                        </p:par>
                      </p:childTnLst>
                    </p:cTn>
                  </p:par>
                  <p:par>
                    <p:cTn id="102" fill="hold" nodeType="clickPar">
                      <p:stCondLst>
                        <p:cond delay="indefinite"/>
                      </p:stCondLst>
                      <p:childTnLst>
                        <p:par>
                          <p:cTn id="103" fill="hold" nodeType="withGroup">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16399"/>
                                        </p:tgtEl>
                                        <p:attrNameLst>
                                          <p:attrName>style.visibility</p:attrName>
                                        </p:attrNameLst>
                                      </p:cBhvr>
                                      <p:to>
                                        <p:strVal val="visible"/>
                                      </p:to>
                                    </p:set>
                                    <p:anim calcmode="lin" valueType="num">
                                      <p:cBhvr additive="base">
                                        <p:cTn id="106" dur="500" fill="hold"/>
                                        <p:tgtEl>
                                          <p:spTgt spid="16399"/>
                                        </p:tgtEl>
                                        <p:attrNameLst>
                                          <p:attrName>ppt_x</p:attrName>
                                        </p:attrNameLst>
                                      </p:cBhvr>
                                      <p:tavLst>
                                        <p:tav tm="0">
                                          <p:val>
                                            <p:strVal val="0-#ppt_w/2"/>
                                          </p:val>
                                        </p:tav>
                                        <p:tav tm="100000">
                                          <p:val>
                                            <p:strVal val="#ppt_x"/>
                                          </p:val>
                                        </p:tav>
                                      </p:tavLst>
                                    </p:anim>
                                    <p:anim calcmode="lin" valueType="num">
                                      <p:cBhvr additive="base">
                                        <p:cTn id="107" dur="500" fill="hold"/>
                                        <p:tgtEl>
                                          <p:spTgt spid="16399"/>
                                        </p:tgtEl>
                                        <p:attrNameLst>
                                          <p:attrName>ppt_y</p:attrName>
                                        </p:attrNameLst>
                                      </p:cBhvr>
                                      <p:tavLst>
                                        <p:tav tm="0">
                                          <p:val>
                                            <p:strVal val="#ppt_y"/>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4" presetClass="entr" presetSubtype="32" fill="hold" grpId="0" nodeType="clickEffect">
                                  <p:stCondLst>
                                    <p:cond delay="0"/>
                                  </p:stCondLst>
                                  <p:childTnLst>
                                    <p:set>
                                      <p:cBhvr>
                                        <p:cTn id="111" dur="1" fill="hold">
                                          <p:stCondLst>
                                            <p:cond delay="0"/>
                                          </p:stCondLst>
                                        </p:cTn>
                                        <p:tgtEl>
                                          <p:spTgt spid="16400">
                                            <p:txEl>
                                              <p:pRg st="0" end="0"/>
                                            </p:txEl>
                                          </p:spTgt>
                                        </p:tgtEl>
                                        <p:attrNameLst>
                                          <p:attrName>style.visibility</p:attrName>
                                        </p:attrNameLst>
                                      </p:cBhvr>
                                      <p:to>
                                        <p:strVal val="visible"/>
                                      </p:to>
                                    </p:set>
                                    <p:animEffect transition="in" filter="box(out)">
                                      <p:cBhvr>
                                        <p:cTn id="112" dur="500"/>
                                        <p:tgtEl>
                                          <p:spTgt spid="16400">
                                            <p:txEl>
                                              <p:pRg st="0" end="0"/>
                                            </p:txEl>
                                          </p:spTgt>
                                        </p:tgtEl>
                                      </p:cBhvr>
                                    </p:animEffect>
                                  </p:childTnLst>
                                  <p:subTnLst>
                                    <p:audio>
                                      <p:cMediaNode>
                                        <p:cTn display="0" masterRel="sameClick">
                                          <p:stCondLst>
                                            <p:cond evt="begin" delay="0">
                                              <p:tn val="110"/>
                                            </p:cond>
                                          </p:stCondLst>
                                          <p:endCondLst>
                                            <p:cond evt="onStopAudio" delay="0">
                                              <p:tgtEl>
                                                <p:sldTgt/>
                                              </p:tgtEl>
                                            </p:cond>
                                          </p:endCondLst>
                                        </p:cTn>
                                        <p:tgtEl>
                                          <p:sndTgt r:embed="rId3" name="camera.wav"/>
                                        </p:tgtEl>
                                      </p:cMediaNode>
                                    </p:audio>
                                  </p:subTnLst>
                                </p:cTn>
                              </p:par>
                            </p:childTnLst>
                          </p:cTn>
                        </p:par>
                      </p:childTnLst>
                    </p:cTn>
                  </p:par>
                  <p:par>
                    <p:cTn id="113" fill="hold" nodeType="clickPar">
                      <p:stCondLst>
                        <p:cond delay="indefinite"/>
                      </p:stCondLst>
                      <p:childTnLst>
                        <p:par>
                          <p:cTn id="114" fill="hold" nodeType="withGroup">
                            <p:stCondLst>
                              <p:cond delay="0"/>
                            </p:stCondLst>
                            <p:childTnLst>
                              <p:par>
                                <p:cTn id="115" presetID="4" presetClass="entr" presetSubtype="32" fill="hold" grpId="0" nodeType="clickEffect">
                                  <p:stCondLst>
                                    <p:cond delay="0"/>
                                  </p:stCondLst>
                                  <p:childTnLst>
                                    <p:set>
                                      <p:cBhvr>
                                        <p:cTn id="116" dur="1" fill="hold">
                                          <p:stCondLst>
                                            <p:cond delay="0"/>
                                          </p:stCondLst>
                                        </p:cTn>
                                        <p:tgtEl>
                                          <p:spTgt spid="16400">
                                            <p:txEl>
                                              <p:pRg st="1" end="1"/>
                                            </p:txEl>
                                          </p:spTgt>
                                        </p:tgtEl>
                                        <p:attrNameLst>
                                          <p:attrName>style.visibility</p:attrName>
                                        </p:attrNameLst>
                                      </p:cBhvr>
                                      <p:to>
                                        <p:strVal val="visible"/>
                                      </p:to>
                                    </p:set>
                                    <p:animEffect transition="in" filter="box(out)">
                                      <p:cBhvr>
                                        <p:cTn id="117" dur="500"/>
                                        <p:tgtEl>
                                          <p:spTgt spid="16400">
                                            <p:txEl>
                                              <p:pRg st="1" end="1"/>
                                            </p:txEl>
                                          </p:spTgt>
                                        </p:tgtEl>
                                      </p:cBhvr>
                                    </p:animEffect>
                                  </p:childTnLst>
                                  <p:subTnLst>
                                    <p:audio>
                                      <p:cMediaNode>
                                        <p:cTn display="0" masterRel="sameClick">
                                          <p:stCondLst>
                                            <p:cond evt="begin" delay="0">
                                              <p:tn val="115"/>
                                            </p:cond>
                                          </p:stCondLst>
                                          <p:endCondLst>
                                            <p:cond evt="onStopAudio" delay="0">
                                              <p:tgtEl>
                                                <p:sldTgt/>
                                              </p:tgtEl>
                                            </p:cond>
                                          </p:endCondLst>
                                        </p:cTn>
                                        <p:tgtEl>
                                          <p:sndTgt r:embed="rId3" name="camera.wav"/>
                                        </p:tgtEl>
                                      </p:cMediaNode>
                                    </p:audio>
                                  </p:subTnLst>
                                </p:cTn>
                              </p:par>
                            </p:childTnLst>
                          </p:cTn>
                        </p:par>
                      </p:childTnLst>
                    </p:cTn>
                  </p:par>
                  <p:par>
                    <p:cTn id="118" fill="hold" nodeType="clickPar">
                      <p:stCondLst>
                        <p:cond delay="indefinite"/>
                      </p:stCondLst>
                      <p:childTnLst>
                        <p:par>
                          <p:cTn id="119" fill="hold" nodeType="withGroup">
                            <p:stCondLst>
                              <p:cond delay="0"/>
                            </p:stCondLst>
                            <p:childTnLst>
                              <p:par>
                                <p:cTn id="120" presetID="4" presetClass="entr" presetSubtype="32" fill="hold" grpId="0" nodeType="clickEffect">
                                  <p:stCondLst>
                                    <p:cond delay="0"/>
                                  </p:stCondLst>
                                  <p:childTnLst>
                                    <p:set>
                                      <p:cBhvr>
                                        <p:cTn id="121" dur="1" fill="hold">
                                          <p:stCondLst>
                                            <p:cond delay="0"/>
                                          </p:stCondLst>
                                        </p:cTn>
                                        <p:tgtEl>
                                          <p:spTgt spid="16401">
                                            <p:txEl>
                                              <p:pRg st="0" end="0"/>
                                            </p:txEl>
                                          </p:spTgt>
                                        </p:tgtEl>
                                        <p:attrNameLst>
                                          <p:attrName>style.visibility</p:attrName>
                                        </p:attrNameLst>
                                      </p:cBhvr>
                                      <p:to>
                                        <p:strVal val="visible"/>
                                      </p:to>
                                    </p:set>
                                    <p:animEffect transition="in" filter="box(out)">
                                      <p:cBhvr>
                                        <p:cTn id="122" dur="500"/>
                                        <p:tgtEl>
                                          <p:spTgt spid="16401">
                                            <p:txEl>
                                              <p:pRg st="0" end="0"/>
                                            </p:txEl>
                                          </p:spTgt>
                                        </p:tgtEl>
                                      </p:cBhvr>
                                    </p:animEffect>
                                  </p:childTnLst>
                                  <p:subTnLst>
                                    <p:audio>
                                      <p:cMediaNode>
                                        <p:cTn display="0" masterRel="sameClick">
                                          <p:stCondLst>
                                            <p:cond evt="begin" delay="0">
                                              <p:tn val="120"/>
                                            </p:cond>
                                          </p:stCondLst>
                                          <p:endCondLst>
                                            <p:cond evt="onStopAudio" delay="0">
                                              <p:tgtEl>
                                                <p:sldTgt/>
                                              </p:tgtEl>
                                            </p:cond>
                                          </p:endCondLst>
                                        </p:cTn>
                                        <p:tgtEl>
                                          <p:sndTgt r:embed="rId3" name="camera.wav"/>
                                        </p:tgtEl>
                                      </p:cMediaNode>
                                    </p:audio>
                                  </p:subTnLst>
                                </p:cTn>
                              </p:par>
                            </p:childTnLst>
                          </p:cTn>
                        </p:par>
                      </p:childTnLst>
                    </p:cTn>
                  </p:par>
                  <p:par>
                    <p:cTn id="123" fill="hold" nodeType="clickPar">
                      <p:stCondLst>
                        <p:cond delay="indefinite"/>
                      </p:stCondLst>
                      <p:childTnLst>
                        <p:par>
                          <p:cTn id="124" fill="hold" nodeType="withGroup">
                            <p:stCondLst>
                              <p:cond delay="0"/>
                            </p:stCondLst>
                            <p:childTnLst>
                              <p:par>
                                <p:cTn id="125" presetID="4" presetClass="entr" presetSubtype="32" fill="hold" grpId="0" nodeType="clickEffect">
                                  <p:stCondLst>
                                    <p:cond delay="0"/>
                                  </p:stCondLst>
                                  <p:childTnLst>
                                    <p:set>
                                      <p:cBhvr>
                                        <p:cTn id="126" dur="1" fill="hold">
                                          <p:stCondLst>
                                            <p:cond delay="0"/>
                                          </p:stCondLst>
                                        </p:cTn>
                                        <p:tgtEl>
                                          <p:spTgt spid="16401">
                                            <p:txEl>
                                              <p:pRg st="1" end="1"/>
                                            </p:txEl>
                                          </p:spTgt>
                                        </p:tgtEl>
                                        <p:attrNameLst>
                                          <p:attrName>style.visibility</p:attrName>
                                        </p:attrNameLst>
                                      </p:cBhvr>
                                      <p:to>
                                        <p:strVal val="visible"/>
                                      </p:to>
                                    </p:set>
                                    <p:animEffect transition="in" filter="box(out)">
                                      <p:cBhvr>
                                        <p:cTn id="127" dur="500"/>
                                        <p:tgtEl>
                                          <p:spTgt spid="16401">
                                            <p:txEl>
                                              <p:pRg st="1" end="1"/>
                                            </p:txEl>
                                          </p:spTgt>
                                        </p:tgtEl>
                                      </p:cBhvr>
                                    </p:animEffect>
                                  </p:childTnLst>
                                  <p:subTnLst>
                                    <p:audio>
                                      <p:cMediaNode>
                                        <p:cTn display="0" masterRel="sameClick">
                                          <p:stCondLst>
                                            <p:cond evt="begin" delay="0">
                                              <p:tn val="125"/>
                                            </p:cond>
                                          </p:stCondLst>
                                          <p:endCondLst>
                                            <p:cond evt="onStopAudio" delay="0">
                                              <p:tgtEl>
                                                <p:sldTgt/>
                                              </p:tgtEl>
                                            </p:cond>
                                          </p:endCondLst>
                                        </p:cTn>
                                        <p:tgtEl>
                                          <p:sndTgt r:embed="rId3" name="camera.wav"/>
                                        </p:tgtEl>
                                      </p:cMediaNode>
                                    </p:audio>
                                  </p:subTnLst>
                                </p:cTn>
                              </p:par>
                            </p:childTnLst>
                          </p:cTn>
                        </p:par>
                      </p:childTnLst>
                    </p:cTn>
                  </p:par>
                  <p:par>
                    <p:cTn id="128" fill="hold" nodeType="clickPar">
                      <p:stCondLst>
                        <p:cond delay="indefinite"/>
                      </p:stCondLst>
                      <p:childTnLst>
                        <p:par>
                          <p:cTn id="129" fill="hold" nodeType="withGroup">
                            <p:stCondLst>
                              <p:cond delay="0"/>
                            </p:stCondLst>
                            <p:childTnLst>
                              <p:par>
                                <p:cTn id="130" presetID="4" presetClass="entr" presetSubtype="32" fill="hold" grpId="0" nodeType="clickEffect">
                                  <p:stCondLst>
                                    <p:cond delay="0"/>
                                  </p:stCondLst>
                                  <p:childTnLst>
                                    <p:set>
                                      <p:cBhvr>
                                        <p:cTn id="131" dur="1" fill="hold">
                                          <p:stCondLst>
                                            <p:cond delay="0"/>
                                          </p:stCondLst>
                                        </p:cTn>
                                        <p:tgtEl>
                                          <p:spTgt spid="16401">
                                            <p:txEl>
                                              <p:pRg st="2" end="2"/>
                                            </p:txEl>
                                          </p:spTgt>
                                        </p:tgtEl>
                                        <p:attrNameLst>
                                          <p:attrName>style.visibility</p:attrName>
                                        </p:attrNameLst>
                                      </p:cBhvr>
                                      <p:to>
                                        <p:strVal val="visible"/>
                                      </p:to>
                                    </p:set>
                                    <p:animEffect transition="in" filter="box(out)">
                                      <p:cBhvr>
                                        <p:cTn id="132" dur="500"/>
                                        <p:tgtEl>
                                          <p:spTgt spid="16401">
                                            <p:txEl>
                                              <p:pRg st="2" end="2"/>
                                            </p:txEl>
                                          </p:spTgt>
                                        </p:tgtEl>
                                      </p:cBhvr>
                                    </p:animEffect>
                                  </p:childTnLst>
                                  <p:subTnLst>
                                    <p:audio>
                                      <p:cMediaNode>
                                        <p:cTn display="0" masterRel="sameClick">
                                          <p:stCondLst>
                                            <p:cond evt="begin" delay="0">
                                              <p:tn val="130"/>
                                            </p:cond>
                                          </p:stCondLst>
                                          <p:endCondLst>
                                            <p:cond evt="onStopAudio" delay="0">
                                              <p:tgtEl>
                                                <p:sldTgt/>
                                              </p:tgtEl>
                                            </p:cond>
                                          </p:endCondLst>
                                        </p:cTn>
                                        <p:tgtEl>
                                          <p:sndTgt r:embed="rId3" name="camera.wav"/>
                                        </p:tgtEl>
                                      </p:cMediaNode>
                                    </p:audio>
                                  </p:subTnLst>
                                </p:cTn>
                              </p:par>
                            </p:childTnLst>
                          </p:cTn>
                        </p:par>
                      </p:childTnLst>
                    </p:cTn>
                  </p:par>
                  <p:par>
                    <p:cTn id="133" fill="hold" nodeType="clickPar">
                      <p:stCondLst>
                        <p:cond delay="indefinite"/>
                      </p:stCondLst>
                      <p:childTnLst>
                        <p:par>
                          <p:cTn id="134" fill="hold" nodeType="withGroup">
                            <p:stCondLst>
                              <p:cond delay="0"/>
                            </p:stCondLst>
                            <p:childTnLst>
                              <p:par>
                                <p:cTn id="135" presetID="2" presetClass="entr" presetSubtype="8" fill="hold" grpId="0" nodeType="clickEffect">
                                  <p:stCondLst>
                                    <p:cond delay="0"/>
                                  </p:stCondLst>
                                  <p:childTnLst>
                                    <p:set>
                                      <p:cBhvr>
                                        <p:cTn id="136" dur="1" fill="hold">
                                          <p:stCondLst>
                                            <p:cond delay="0"/>
                                          </p:stCondLst>
                                        </p:cTn>
                                        <p:tgtEl>
                                          <p:spTgt spid="16402">
                                            <p:txEl>
                                              <p:pRg st="0" end="0"/>
                                            </p:txEl>
                                          </p:spTgt>
                                        </p:tgtEl>
                                        <p:attrNameLst>
                                          <p:attrName>style.visibility</p:attrName>
                                        </p:attrNameLst>
                                      </p:cBhvr>
                                      <p:to>
                                        <p:strVal val="visible"/>
                                      </p:to>
                                    </p:set>
                                    <p:anim calcmode="lin" valueType="num">
                                      <p:cBhvr additive="base">
                                        <p:cTn id="137" dur="500" fill="hold"/>
                                        <p:tgtEl>
                                          <p:spTgt spid="16402">
                                            <p:txEl>
                                              <p:pRg st="0" end="0"/>
                                            </p:txEl>
                                          </p:spTgt>
                                        </p:tgtEl>
                                        <p:attrNameLst>
                                          <p:attrName>ppt_x</p:attrName>
                                        </p:attrNameLst>
                                      </p:cBhvr>
                                      <p:tavLst>
                                        <p:tav tm="0">
                                          <p:val>
                                            <p:strVal val="0-#ppt_w/2"/>
                                          </p:val>
                                        </p:tav>
                                        <p:tav tm="100000">
                                          <p:val>
                                            <p:strVal val="#ppt_x"/>
                                          </p:val>
                                        </p:tav>
                                      </p:tavLst>
                                    </p:anim>
                                    <p:anim calcmode="lin" valueType="num">
                                      <p:cBhvr additive="base">
                                        <p:cTn id="138" dur="500" fill="hold"/>
                                        <p:tgtEl>
                                          <p:spTgt spid="1640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5"/>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build="p" autoUpdateAnimBg="0"/>
      <p:bldP spid="16390" grpId="0" build="p" autoUpdateAnimBg="0"/>
      <p:bldP spid="16391" grpId="0" build="p" autoUpdateAnimBg="0"/>
      <p:bldP spid="16392" grpId="0" build="p" autoUpdateAnimBg="0"/>
      <p:bldP spid="16393" grpId="0" build="p" autoUpdateAnimBg="0"/>
      <p:bldP spid="16394" grpId="0" build="p" autoUpdateAnimBg="0"/>
      <p:bldP spid="16395" grpId="0" build="p" autoUpdateAnimBg="0"/>
      <p:bldP spid="16397" grpId="0" build="p" autoUpdateAnimBg="0"/>
      <p:bldP spid="16399" grpId="0" autoUpdateAnimBg="0"/>
      <p:bldP spid="16400" grpId="0" build="p" autoUpdateAnimBg="0"/>
      <p:bldP spid="16401" grpId="0" build="p" autoUpdateAnimBg="0"/>
      <p:bldP spid="16402"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echa curva 1"/>
          <p:cNvSpPr/>
          <p:nvPr/>
        </p:nvSpPr>
        <p:spPr>
          <a:xfrm>
            <a:off x="1854090" y="478519"/>
            <a:ext cx="2890001" cy="2631852"/>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solidFill>
                <a:schemeClr val="tx1"/>
              </a:solidFill>
            </a:endParaRPr>
          </a:p>
        </p:txBody>
      </p:sp>
      <p:sp>
        <p:nvSpPr>
          <p:cNvPr id="3" name="Flecha curva 2"/>
          <p:cNvSpPr/>
          <p:nvPr/>
        </p:nvSpPr>
        <p:spPr>
          <a:xfrm rot="6907538">
            <a:off x="4827941" y="1587957"/>
            <a:ext cx="2890001" cy="2631852"/>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4" name="Flecha curva 3"/>
          <p:cNvSpPr/>
          <p:nvPr/>
        </p:nvSpPr>
        <p:spPr>
          <a:xfrm rot="14039382">
            <a:off x="2172102" y="3333475"/>
            <a:ext cx="2890001" cy="2631852"/>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5" name="CuadroTexto 4"/>
          <p:cNvSpPr txBox="1"/>
          <p:nvPr/>
        </p:nvSpPr>
        <p:spPr>
          <a:xfrm>
            <a:off x="5964080" y="1623237"/>
            <a:ext cx="1072078" cy="400110"/>
          </a:xfrm>
          <a:prstGeom prst="rect">
            <a:avLst/>
          </a:prstGeom>
          <a:noFill/>
        </p:spPr>
        <p:txBody>
          <a:bodyPr wrap="none" rtlCol="0">
            <a:spAutoFit/>
          </a:bodyPr>
          <a:lstStyle/>
          <a:p>
            <a:r>
              <a:rPr lang="es-ES" sz="2000" b="1" dirty="0" smtClean="0"/>
              <a:t>ETAPA 2</a:t>
            </a:r>
            <a:endParaRPr lang="es-ES" sz="2000" b="1" dirty="0"/>
          </a:p>
        </p:txBody>
      </p:sp>
      <p:sp>
        <p:nvSpPr>
          <p:cNvPr id="6" name="CuadroTexto 5"/>
          <p:cNvSpPr txBox="1"/>
          <p:nvPr/>
        </p:nvSpPr>
        <p:spPr>
          <a:xfrm>
            <a:off x="2185782" y="1066362"/>
            <a:ext cx="1072078" cy="400110"/>
          </a:xfrm>
          <a:prstGeom prst="rect">
            <a:avLst/>
          </a:prstGeom>
          <a:noFill/>
        </p:spPr>
        <p:txBody>
          <a:bodyPr wrap="none" rtlCol="0">
            <a:spAutoFit/>
          </a:bodyPr>
          <a:lstStyle/>
          <a:p>
            <a:r>
              <a:rPr lang="es-ES" sz="2000" b="1" dirty="0" smtClean="0"/>
              <a:t>ETAPA 1</a:t>
            </a:r>
            <a:endParaRPr lang="es-ES" sz="2000" b="1" dirty="0"/>
          </a:p>
        </p:txBody>
      </p:sp>
      <p:sp>
        <p:nvSpPr>
          <p:cNvPr id="7" name="CuadroTexto 6"/>
          <p:cNvSpPr txBox="1"/>
          <p:nvPr/>
        </p:nvSpPr>
        <p:spPr>
          <a:xfrm>
            <a:off x="3355332" y="5398940"/>
            <a:ext cx="1072078" cy="400110"/>
          </a:xfrm>
          <a:prstGeom prst="rect">
            <a:avLst/>
          </a:prstGeom>
          <a:noFill/>
        </p:spPr>
        <p:txBody>
          <a:bodyPr wrap="none" rtlCol="0">
            <a:spAutoFit/>
          </a:bodyPr>
          <a:lstStyle/>
          <a:p>
            <a:r>
              <a:rPr lang="es-ES" sz="2000" b="1" dirty="0" smtClean="0"/>
              <a:t>ETAPA 3</a:t>
            </a:r>
            <a:endParaRPr lang="es-ES" sz="2000" b="1" dirty="0"/>
          </a:p>
        </p:txBody>
      </p:sp>
      <p:sp>
        <p:nvSpPr>
          <p:cNvPr id="8" name="CuadroTexto 7"/>
          <p:cNvSpPr txBox="1"/>
          <p:nvPr/>
        </p:nvSpPr>
        <p:spPr>
          <a:xfrm>
            <a:off x="2519539" y="1730959"/>
            <a:ext cx="1671586" cy="923330"/>
          </a:xfrm>
          <a:prstGeom prst="rect">
            <a:avLst/>
          </a:prstGeom>
          <a:noFill/>
        </p:spPr>
        <p:txBody>
          <a:bodyPr wrap="square" rtlCol="0">
            <a:spAutoFit/>
          </a:bodyPr>
          <a:lstStyle/>
          <a:p>
            <a:pPr algn="ctr"/>
            <a:r>
              <a:rPr lang="es-ES" b="1" dirty="0" smtClean="0">
                <a:solidFill>
                  <a:schemeClr val="bg1"/>
                </a:solidFill>
              </a:rPr>
              <a:t>IGNORANCIA DEL </a:t>
            </a:r>
          </a:p>
          <a:p>
            <a:pPr algn="ctr"/>
            <a:r>
              <a:rPr lang="es-ES" b="1" dirty="0" smtClean="0">
                <a:solidFill>
                  <a:schemeClr val="bg1"/>
                </a:solidFill>
              </a:rPr>
              <a:t>EVANGELIO</a:t>
            </a:r>
            <a:endParaRPr lang="es-ES" b="1" dirty="0">
              <a:solidFill>
                <a:schemeClr val="bg1"/>
              </a:solidFill>
            </a:endParaRPr>
          </a:p>
        </p:txBody>
      </p:sp>
      <p:sp>
        <p:nvSpPr>
          <p:cNvPr id="10" name="CuadroTexto 9"/>
          <p:cNvSpPr txBox="1"/>
          <p:nvPr/>
        </p:nvSpPr>
        <p:spPr>
          <a:xfrm>
            <a:off x="4905219" y="2245185"/>
            <a:ext cx="1671586" cy="923330"/>
          </a:xfrm>
          <a:prstGeom prst="rect">
            <a:avLst/>
          </a:prstGeom>
          <a:noFill/>
        </p:spPr>
        <p:txBody>
          <a:bodyPr wrap="square" rtlCol="0">
            <a:spAutoFit/>
          </a:bodyPr>
          <a:lstStyle/>
          <a:p>
            <a:pPr algn="ctr"/>
            <a:r>
              <a:rPr lang="es-ES" b="1" dirty="0" smtClean="0">
                <a:solidFill>
                  <a:schemeClr val="bg1"/>
                </a:solidFill>
              </a:rPr>
              <a:t>COMPROMISO</a:t>
            </a:r>
          </a:p>
          <a:p>
            <a:pPr algn="ctr"/>
            <a:r>
              <a:rPr lang="es-ES" b="1" dirty="0" smtClean="0">
                <a:solidFill>
                  <a:schemeClr val="bg1"/>
                </a:solidFill>
              </a:rPr>
              <a:t>CON</a:t>
            </a:r>
            <a:br>
              <a:rPr lang="es-ES" b="1" dirty="0" smtClean="0">
                <a:solidFill>
                  <a:schemeClr val="bg1"/>
                </a:solidFill>
              </a:rPr>
            </a:br>
            <a:r>
              <a:rPr lang="es-ES" b="1" dirty="0" smtClean="0">
                <a:solidFill>
                  <a:schemeClr val="bg1"/>
                </a:solidFill>
              </a:rPr>
              <a:t>JESUS</a:t>
            </a:r>
            <a:endParaRPr lang="es-ES" b="1" dirty="0">
              <a:solidFill>
                <a:schemeClr val="bg1"/>
              </a:solidFill>
            </a:endParaRPr>
          </a:p>
        </p:txBody>
      </p:sp>
      <p:sp>
        <p:nvSpPr>
          <p:cNvPr id="11" name="CuadroTexto 10"/>
          <p:cNvSpPr txBox="1"/>
          <p:nvPr/>
        </p:nvSpPr>
        <p:spPr>
          <a:xfrm>
            <a:off x="3118894" y="4086834"/>
            <a:ext cx="1671586" cy="923330"/>
          </a:xfrm>
          <a:prstGeom prst="rect">
            <a:avLst/>
          </a:prstGeom>
          <a:noFill/>
        </p:spPr>
        <p:txBody>
          <a:bodyPr wrap="square" rtlCol="0">
            <a:spAutoFit/>
          </a:bodyPr>
          <a:lstStyle/>
          <a:p>
            <a:pPr algn="ctr"/>
            <a:r>
              <a:rPr lang="es-ES" b="1" dirty="0" smtClean="0">
                <a:solidFill>
                  <a:schemeClr val="bg1"/>
                </a:solidFill>
              </a:rPr>
              <a:t>CRECIENDO </a:t>
            </a:r>
          </a:p>
          <a:p>
            <a:pPr algn="ctr"/>
            <a:r>
              <a:rPr lang="es-ES" b="1" dirty="0" smtClean="0">
                <a:solidFill>
                  <a:schemeClr val="bg1"/>
                </a:solidFill>
              </a:rPr>
              <a:t>EN </a:t>
            </a:r>
          </a:p>
          <a:p>
            <a:pPr algn="ctr"/>
            <a:r>
              <a:rPr lang="es-ES" b="1" dirty="0" smtClean="0">
                <a:solidFill>
                  <a:schemeClr val="bg1"/>
                </a:solidFill>
              </a:rPr>
              <a:t>GRACIA</a:t>
            </a:r>
            <a:endParaRPr lang="es-ES" b="1" dirty="0">
              <a:solidFill>
                <a:schemeClr val="bg1"/>
              </a:solidFill>
            </a:endParaRPr>
          </a:p>
        </p:txBody>
      </p:sp>
      <p:sp>
        <p:nvSpPr>
          <p:cNvPr id="12" name="CuadroTexto 11"/>
          <p:cNvSpPr txBox="1"/>
          <p:nvPr/>
        </p:nvSpPr>
        <p:spPr>
          <a:xfrm>
            <a:off x="1053727" y="6130287"/>
            <a:ext cx="7473505" cy="461665"/>
          </a:xfrm>
          <a:prstGeom prst="rect">
            <a:avLst/>
          </a:prstGeom>
          <a:noFill/>
        </p:spPr>
        <p:txBody>
          <a:bodyPr wrap="square" rtlCol="0">
            <a:spAutoFit/>
          </a:bodyPr>
          <a:lstStyle/>
          <a:p>
            <a:r>
              <a:rPr lang="es-ES" sz="2400" b="1" dirty="0" smtClean="0">
                <a:solidFill>
                  <a:schemeClr val="bg1"/>
                </a:solidFill>
              </a:rPr>
              <a:t>PROCESO DE LLEVAR EL EVANGELIO A UNA CULTURA:</a:t>
            </a:r>
            <a:endParaRPr lang="es-ES" sz="2400" b="1" dirty="0">
              <a:solidFill>
                <a:schemeClr val="bg1"/>
              </a:solidFill>
            </a:endParaRPr>
          </a:p>
        </p:txBody>
      </p:sp>
      <p:sp>
        <p:nvSpPr>
          <p:cNvPr id="13" name="CuadroTexto 12"/>
          <p:cNvSpPr txBox="1"/>
          <p:nvPr/>
        </p:nvSpPr>
        <p:spPr>
          <a:xfrm>
            <a:off x="3942991" y="2814572"/>
            <a:ext cx="970523" cy="707886"/>
          </a:xfrm>
          <a:prstGeom prst="rect">
            <a:avLst/>
          </a:prstGeom>
          <a:noFill/>
        </p:spPr>
        <p:txBody>
          <a:bodyPr wrap="square" rtlCol="0">
            <a:spAutoFit/>
          </a:bodyPr>
          <a:lstStyle/>
          <a:p>
            <a:r>
              <a:rPr lang="es-ES" sz="4000" b="1" dirty="0" smtClean="0">
                <a:solidFill>
                  <a:srgbClr val="FFFFFF"/>
                </a:solidFill>
              </a:rPr>
              <a:t>CC</a:t>
            </a:r>
            <a:endParaRPr lang="es-ES" sz="4000" b="1" dirty="0">
              <a:solidFill>
                <a:srgbClr val="FFFFFF"/>
              </a:solidFill>
            </a:endParaRPr>
          </a:p>
        </p:txBody>
      </p:sp>
    </p:spTree>
    <p:extLst>
      <p:ext uri="{BB962C8B-B14F-4D97-AF65-F5344CB8AC3E}">
        <p14:creationId xmlns:p14="http://schemas.microsoft.com/office/powerpoint/2010/main" val="92398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echa derecha 4"/>
          <p:cNvSpPr/>
          <p:nvPr/>
        </p:nvSpPr>
        <p:spPr>
          <a:xfrm>
            <a:off x="3221338" y="2232116"/>
            <a:ext cx="2153695" cy="23925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ETAPA 2</a:t>
            </a:r>
            <a:endParaRPr lang="es-ES" dirty="0"/>
          </a:p>
        </p:txBody>
      </p:sp>
      <p:sp>
        <p:nvSpPr>
          <p:cNvPr id="6" name="Flecha derecha 5"/>
          <p:cNvSpPr/>
          <p:nvPr/>
        </p:nvSpPr>
        <p:spPr>
          <a:xfrm>
            <a:off x="759852" y="2232116"/>
            <a:ext cx="2153695" cy="23925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ETAPA 1</a:t>
            </a:r>
            <a:endParaRPr lang="es-ES" dirty="0"/>
          </a:p>
        </p:txBody>
      </p:sp>
      <p:sp>
        <p:nvSpPr>
          <p:cNvPr id="7" name="Flecha derecha 6"/>
          <p:cNvSpPr/>
          <p:nvPr/>
        </p:nvSpPr>
        <p:spPr>
          <a:xfrm>
            <a:off x="5853633" y="2232116"/>
            <a:ext cx="2153695" cy="239259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ETAPA 3</a:t>
            </a:r>
            <a:endParaRPr lang="es-ES" dirty="0"/>
          </a:p>
        </p:txBody>
      </p:sp>
    </p:spTree>
    <p:extLst>
      <p:ext uri="{BB962C8B-B14F-4D97-AF65-F5344CB8AC3E}">
        <p14:creationId xmlns:p14="http://schemas.microsoft.com/office/powerpoint/2010/main" val="90524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echa derecha 1"/>
          <p:cNvSpPr/>
          <p:nvPr/>
        </p:nvSpPr>
        <p:spPr>
          <a:xfrm>
            <a:off x="759852" y="349687"/>
            <a:ext cx="8020597" cy="60551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cxnSp>
        <p:nvCxnSpPr>
          <p:cNvPr id="4" name="Conector recto 3"/>
          <p:cNvCxnSpPr/>
          <p:nvPr/>
        </p:nvCxnSpPr>
        <p:spPr>
          <a:xfrm>
            <a:off x="759852" y="2871112"/>
            <a:ext cx="50017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ector recto 4"/>
          <p:cNvCxnSpPr/>
          <p:nvPr/>
        </p:nvCxnSpPr>
        <p:spPr>
          <a:xfrm>
            <a:off x="759852" y="4040926"/>
            <a:ext cx="498333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ector recto 6"/>
          <p:cNvCxnSpPr/>
          <p:nvPr/>
        </p:nvCxnSpPr>
        <p:spPr>
          <a:xfrm>
            <a:off x="2282548"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ector recto 8"/>
          <p:cNvCxnSpPr/>
          <p:nvPr/>
        </p:nvCxnSpPr>
        <p:spPr>
          <a:xfrm>
            <a:off x="3957645"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ector recto 10"/>
          <p:cNvCxnSpPr/>
          <p:nvPr/>
        </p:nvCxnSpPr>
        <p:spPr>
          <a:xfrm flipH="1">
            <a:off x="5743187" y="1932480"/>
            <a:ext cx="18407" cy="2999943"/>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p:cNvSpPr txBox="1"/>
          <p:nvPr/>
        </p:nvSpPr>
        <p:spPr>
          <a:xfrm>
            <a:off x="943929" y="1489506"/>
            <a:ext cx="1375435" cy="400110"/>
          </a:xfrm>
          <a:prstGeom prst="rect">
            <a:avLst/>
          </a:prstGeom>
          <a:noFill/>
        </p:spPr>
        <p:txBody>
          <a:bodyPr wrap="square" rtlCol="0">
            <a:spAutoFit/>
          </a:bodyPr>
          <a:lstStyle/>
          <a:p>
            <a:r>
              <a:rPr lang="es-ES" sz="2000" b="1" dirty="0" smtClean="0">
                <a:solidFill>
                  <a:srgbClr val="FFFFFF"/>
                </a:solidFill>
              </a:rPr>
              <a:t>INICIO</a:t>
            </a:r>
            <a:endParaRPr lang="es-ES" b="1" dirty="0">
              <a:solidFill>
                <a:srgbClr val="FFFFFF"/>
              </a:solidFill>
            </a:endParaRPr>
          </a:p>
        </p:txBody>
      </p:sp>
      <p:sp>
        <p:nvSpPr>
          <p:cNvPr id="15" name="CuadroTexto 14"/>
          <p:cNvSpPr txBox="1"/>
          <p:nvPr/>
        </p:nvSpPr>
        <p:spPr>
          <a:xfrm>
            <a:off x="2471764" y="1489506"/>
            <a:ext cx="1485881" cy="400110"/>
          </a:xfrm>
          <a:prstGeom prst="rect">
            <a:avLst/>
          </a:prstGeom>
          <a:noFill/>
        </p:spPr>
        <p:txBody>
          <a:bodyPr wrap="square" rtlCol="0">
            <a:spAutoFit/>
          </a:bodyPr>
          <a:lstStyle/>
          <a:p>
            <a:r>
              <a:rPr lang="es-ES" sz="2000" b="1" dirty="0" smtClean="0">
                <a:solidFill>
                  <a:srgbClr val="FFFFFF"/>
                </a:solidFill>
              </a:rPr>
              <a:t>NECESIDAD</a:t>
            </a:r>
            <a:endParaRPr lang="es-ES" b="1" dirty="0">
              <a:solidFill>
                <a:srgbClr val="FFFFFF"/>
              </a:solidFill>
            </a:endParaRPr>
          </a:p>
        </p:txBody>
      </p:sp>
      <p:sp>
        <p:nvSpPr>
          <p:cNvPr id="16" name="CuadroTexto 15"/>
          <p:cNvSpPr txBox="1"/>
          <p:nvPr/>
        </p:nvSpPr>
        <p:spPr>
          <a:xfrm>
            <a:off x="4170407" y="1474628"/>
            <a:ext cx="1375435" cy="400110"/>
          </a:xfrm>
          <a:prstGeom prst="rect">
            <a:avLst/>
          </a:prstGeom>
          <a:noFill/>
        </p:spPr>
        <p:txBody>
          <a:bodyPr wrap="square" rtlCol="0">
            <a:spAutoFit/>
          </a:bodyPr>
          <a:lstStyle/>
          <a:p>
            <a:r>
              <a:rPr lang="es-ES" sz="2000" b="1" dirty="0" smtClean="0">
                <a:solidFill>
                  <a:srgbClr val="FFFFFF"/>
                </a:solidFill>
              </a:rPr>
              <a:t>PROCESO</a:t>
            </a:r>
            <a:endParaRPr lang="es-ES" b="1" dirty="0">
              <a:solidFill>
                <a:srgbClr val="FFFFFF"/>
              </a:solidFill>
            </a:endParaRPr>
          </a:p>
        </p:txBody>
      </p:sp>
      <p:sp>
        <p:nvSpPr>
          <p:cNvPr id="17" name="CuadroTexto 16"/>
          <p:cNvSpPr txBox="1"/>
          <p:nvPr/>
        </p:nvSpPr>
        <p:spPr>
          <a:xfrm rot="2652846">
            <a:off x="6693778" y="155677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18" name="CuadroTexto 17"/>
          <p:cNvSpPr txBox="1"/>
          <p:nvPr/>
        </p:nvSpPr>
        <p:spPr>
          <a:xfrm rot="18934442">
            <a:off x="6916197" y="456632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20" name="CuadroTexto 19"/>
          <p:cNvSpPr txBox="1"/>
          <p:nvPr/>
        </p:nvSpPr>
        <p:spPr>
          <a:xfrm>
            <a:off x="1969619" y="5466155"/>
            <a:ext cx="2577070" cy="707886"/>
          </a:xfrm>
          <a:prstGeom prst="rect">
            <a:avLst/>
          </a:prstGeom>
          <a:noFill/>
        </p:spPr>
        <p:txBody>
          <a:bodyPr wrap="square" rtlCol="0">
            <a:spAutoFit/>
          </a:bodyPr>
          <a:lstStyle/>
          <a:p>
            <a:r>
              <a:rPr lang="es-ES" sz="4000" b="1" dirty="0" smtClean="0">
                <a:solidFill>
                  <a:srgbClr val="FFFFFF"/>
                </a:solidFill>
              </a:rPr>
              <a:t>ETAPA 1</a:t>
            </a:r>
            <a:endParaRPr lang="es-ES" sz="4000" b="1" dirty="0">
              <a:solidFill>
                <a:srgbClr val="FFFFFF"/>
              </a:solidFill>
            </a:endParaRPr>
          </a:p>
        </p:txBody>
      </p:sp>
      <p:sp>
        <p:nvSpPr>
          <p:cNvPr id="24" name="CuadroTexto 23"/>
          <p:cNvSpPr txBox="1"/>
          <p:nvPr/>
        </p:nvSpPr>
        <p:spPr>
          <a:xfrm>
            <a:off x="6091914" y="2824589"/>
            <a:ext cx="1841783" cy="707886"/>
          </a:xfrm>
          <a:prstGeom prst="rect">
            <a:avLst/>
          </a:prstGeom>
          <a:noFill/>
        </p:spPr>
        <p:txBody>
          <a:bodyPr wrap="square" rtlCol="0">
            <a:spAutoFit/>
          </a:bodyPr>
          <a:lstStyle/>
          <a:p>
            <a:r>
              <a:rPr lang="es-ES" sz="2000" b="1" dirty="0" smtClean="0">
                <a:solidFill>
                  <a:srgbClr val="FFFFFF"/>
                </a:solidFill>
              </a:rPr>
              <a:t>COMPROMISO CON CRISTO</a:t>
            </a:r>
            <a:endParaRPr lang="es-ES" b="1" dirty="0">
              <a:solidFill>
                <a:srgbClr val="FFFFFF"/>
              </a:solidFill>
            </a:endParaRPr>
          </a:p>
        </p:txBody>
      </p:sp>
      <p:sp>
        <p:nvSpPr>
          <p:cNvPr id="25" name="CuadroTexto 24"/>
          <p:cNvSpPr txBox="1"/>
          <p:nvPr/>
        </p:nvSpPr>
        <p:spPr>
          <a:xfrm>
            <a:off x="907113" y="2254963"/>
            <a:ext cx="1375435" cy="338554"/>
          </a:xfrm>
          <a:prstGeom prst="rect">
            <a:avLst/>
          </a:prstGeom>
          <a:noFill/>
        </p:spPr>
        <p:txBody>
          <a:bodyPr wrap="square" rtlCol="0">
            <a:spAutoFit/>
          </a:bodyPr>
          <a:lstStyle/>
          <a:p>
            <a:r>
              <a:rPr lang="es-ES" sz="1600" b="1" dirty="0" smtClean="0">
                <a:solidFill>
                  <a:srgbClr val="FFFFFF"/>
                </a:solidFill>
              </a:rPr>
              <a:t>ESCLAVITUD</a:t>
            </a:r>
            <a:endParaRPr lang="es-ES" sz="1600" b="1" dirty="0">
              <a:solidFill>
                <a:srgbClr val="FFFFFF"/>
              </a:solidFill>
            </a:endParaRPr>
          </a:p>
        </p:txBody>
      </p:sp>
      <p:sp>
        <p:nvSpPr>
          <p:cNvPr id="26" name="CuadroTexto 25"/>
          <p:cNvSpPr txBox="1"/>
          <p:nvPr/>
        </p:nvSpPr>
        <p:spPr>
          <a:xfrm>
            <a:off x="907113" y="3240087"/>
            <a:ext cx="1375435" cy="584776"/>
          </a:xfrm>
          <a:prstGeom prst="rect">
            <a:avLst/>
          </a:prstGeom>
          <a:noFill/>
        </p:spPr>
        <p:txBody>
          <a:bodyPr wrap="square" rtlCol="0">
            <a:spAutoFit/>
          </a:bodyPr>
          <a:lstStyle/>
          <a:p>
            <a:r>
              <a:rPr lang="es-ES" sz="1600" b="1" dirty="0" smtClean="0">
                <a:solidFill>
                  <a:srgbClr val="FFFFFF"/>
                </a:solidFill>
              </a:rPr>
              <a:t>IGNORANCIA / ERROR</a:t>
            </a:r>
            <a:endParaRPr lang="es-ES" sz="1400" b="1" dirty="0">
              <a:solidFill>
                <a:srgbClr val="FFFFFF"/>
              </a:solidFill>
            </a:endParaRPr>
          </a:p>
        </p:txBody>
      </p:sp>
      <p:sp>
        <p:nvSpPr>
          <p:cNvPr id="27" name="CuadroTexto 26"/>
          <p:cNvSpPr txBox="1"/>
          <p:nvPr/>
        </p:nvSpPr>
        <p:spPr>
          <a:xfrm>
            <a:off x="907113" y="4229415"/>
            <a:ext cx="1375435" cy="584776"/>
          </a:xfrm>
          <a:prstGeom prst="rect">
            <a:avLst/>
          </a:prstGeom>
          <a:noFill/>
        </p:spPr>
        <p:txBody>
          <a:bodyPr wrap="square" rtlCol="0">
            <a:spAutoFit/>
          </a:bodyPr>
          <a:lstStyle/>
          <a:p>
            <a:r>
              <a:rPr lang="es-ES" sz="1600" b="1" dirty="0" smtClean="0">
                <a:solidFill>
                  <a:srgbClr val="FFFFFF"/>
                </a:solidFill>
              </a:rPr>
              <a:t>LEALTAD NO CRISTIANA</a:t>
            </a:r>
            <a:endParaRPr lang="es-ES" sz="1400" b="1" dirty="0">
              <a:solidFill>
                <a:srgbClr val="FFFFFF"/>
              </a:solidFill>
            </a:endParaRPr>
          </a:p>
        </p:txBody>
      </p:sp>
      <p:sp>
        <p:nvSpPr>
          <p:cNvPr id="28" name="CuadroTexto 27"/>
          <p:cNvSpPr txBox="1"/>
          <p:nvPr/>
        </p:nvSpPr>
        <p:spPr>
          <a:xfrm>
            <a:off x="2434948" y="2008741"/>
            <a:ext cx="1375435" cy="830997"/>
          </a:xfrm>
          <a:prstGeom prst="rect">
            <a:avLst/>
          </a:prstGeom>
          <a:noFill/>
        </p:spPr>
        <p:txBody>
          <a:bodyPr wrap="square" rtlCol="0">
            <a:spAutoFit/>
          </a:bodyPr>
          <a:lstStyle/>
          <a:p>
            <a:r>
              <a:rPr lang="es-ES" sz="1600" b="1" dirty="0" smtClean="0">
                <a:solidFill>
                  <a:srgbClr val="FFFFFF"/>
                </a:solidFill>
              </a:rPr>
              <a:t>LIBERTAD PARA ENTENDER</a:t>
            </a:r>
            <a:endParaRPr lang="es-ES" sz="1400" b="1" dirty="0">
              <a:solidFill>
                <a:srgbClr val="FFFFFF"/>
              </a:solidFill>
            </a:endParaRPr>
          </a:p>
        </p:txBody>
      </p:sp>
      <p:sp>
        <p:nvSpPr>
          <p:cNvPr id="29" name="CuadroTexto 28"/>
          <p:cNvSpPr txBox="1"/>
          <p:nvPr/>
        </p:nvSpPr>
        <p:spPr>
          <a:xfrm>
            <a:off x="2434948" y="3116976"/>
            <a:ext cx="1698644" cy="584776"/>
          </a:xfrm>
          <a:prstGeom prst="rect">
            <a:avLst/>
          </a:prstGeom>
          <a:noFill/>
        </p:spPr>
        <p:txBody>
          <a:bodyPr wrap="square" rtlCol="0">
            <a:spAutoFit/>
          </a:bodyPr>
          <a:lstStyle/>
          <a:p>
            <a:r>
              <a:rPr lang="es-ES" sz="1600" b="1" dirty="0" smtClean="0">
                <a:solidFill>
                  <a:srgbClr val="FFFFFF"/>
                </a:solidFill>
              </a:rPr>
              <a:t>SUFICIENTE ENTENDIMIENTO</a:t>
            </a:r>
            <a:endParaRPr lang="es-ES" sz="1400" b="1" dirty="0">
              <a:solidFill>
                <a:srgbClr val="FFFFFF"/>
              </a:solidFill>
            </a:endParaRPr>
          </a:p>
        </p:txBody>
      </p:sp>
      <p:sp>
        <p:nvSpPr>
          <p:cNvPr id="30" name="CuadroTexto 29"/>
          <p:cNvSpPr txBox="1"/>
          <p:nvPr/>
        </p:nvSpPr>
        <p:spPr>
          <a:xfrm>
            <a:off x="2471763" y="4037006"/>
            <a:ext cx="1485882" cy="830997"/>
          </a:xfrm>
          <a:prstGeom prst="rect">
            <a:avLst/>
          </a:prstGeom>
          <a:noFill/>
        </p:spPr>
        <p:txBody>
          <a:bodyPr wrap="square" rtlCol="0">
            <a:spAutoFit/>
          </a:bodyPr>
          <a:lstStyle/>
          <a:p>
            <a:r>
              <a:rPr lang="es-ES" sz="1600" b="1" dirty="0" smtClean="0">
                <a:solidFill>
                  <a:srgbClr val="FFFFFF"/>
                </a:solidFill>
              </a:rPr>
              <a:t>DESAFIO AL COMPROMISO C/JESUS</a:t>
            </a:r>
            <a:endParaRPr lang="es-ES" sz="1400" b="1" dirty="0">
              <a:solidFill>
                <a:srgbClr val="FFFFFF"/>
              </a:solidFill>
            </a:endParaRPr>
          </a:p>
        </p:txBody>
      </p:sp>
      <p:sp>
        <p:nvSpPr>
          <p:cNvPr id="31" name="CuadroTexto 30"/>
          <p:cNvSpPr txBox="1"/>
          <p:nvPr/>
        </p:nvSpPr>
        <p:spPr>
          <a:xfrm>
            <a:off x="4170407" y="2039519"/>
            <a:ext cx="1375435" cy="584776"/>
          </a:xfrm>
          <a:prstGeom prst="rect">
            <a:avLst/>
          </a:prstGeom>
          <a:noFill/>
        </p:spPr>
        <p:txBody>
          <a:bodyPr wrap="square" rtlCol="0">
            <a:spAutoFit/>
          </a:bodyPr>
          <a:lstStyle/>
          <a:p>
            <a:r>
              <a:rPr lang="es-ES" sz="1600" b="1" dirty="0" smtClean="0">
                <a:solidFill>
                  <a:srgbClr val="FFFFFF"/>
                </a:solidFill>
              </a:rPr>
              <a:t>ENCUENTRO PODEROSO</a:t>
            </a:r>
            <a:endParaRPr lang="es-ES" sz="1400" b="1" dirty="0">
              <a:solidFill>
                <a:srgbClr val="FFFFFF"/>
              </a:solidFill>
            </a:endParaRPr>
          </a:p>
        </p:txBody>
      </p:sp>
      <p:sp>
        <p:nvSpPr>
          <p:cNvPr id="32" name="CuadroTexto 31"/>
          <p:cNvSpPr txBox="1"/>
          <p:nvPr/>
        </p:nvSpPr>
        <p:spPr>
          <a:xfrm>
            <a:off x="4170407" y="3072967"/>
            <a:ext cx="1375435" cy="584776"/>
          </a:xfrm>
          <a:prstGeom prst="rect">
            <a:avLst/>
          </a:prstGeom>
          <a:noFill/>
        </p:spPr>
        <p:txBody>
          <a:bodyPr wrap="square" rtlCol="0">
            <a:spAutoFit/>
          </a:bodyPr>
          <a:lstStyle/>
          <a:p>
            <a:r>
              <a:rPr lang="es-ES" sz="1600" b="1" dirty="0" smtClean="0">
                <a:solidFill>
                  <a:srgbClr val="FFFFFF"/>
                </a:solidFill>
              </a:rPr>
              <a:t>ENCUENTRO VERDADERO</a:t>
            </a:r>
            <a:endParaRPr lang="es-ES" sz="1400" b="1" dirty="0">
              <a:solidFill>
                <a:srgbClr val="FFFFFF"/>
              </a:solidFill>
            </a:endParaRPr>
          </a:p>
        </p:txBody>
      </p:sp>
      <p:sp>
        <p:nvSpPr>
          <p:cNvPr id="33" name="CuadroTexto 32"/>
          <p:cNvSpPr txBox="1"/>
          <p:nvPr/>
        </p:nvSpPr>
        <p:spPr>
          <a:xfrm>
            <a:off x="4170407" y="4066604"/>
            <a:ext cx="1375435" cy="584776"/>
          </a:xfrm>
          <a:prstGeom prst="rect">
            <a:avLst/>
          </a:prstGeom>
          <a:noFill/>
        </p:spPr>
        <p:txBody>
          <a:bodyPr wrap="square" rtlCol="0">
            <a:spAutoFit/>
          </a:bodyPr>
          <a:lstStyle/>
          <a:p>
            <a:r>
              <a:rPr lang="es-ES" sz="1600" b="1" dirty="0" smtClean="0">
                <a:solidFill>
                  <a:srgbClr val="FFFFFF"/>
                </a:solidFill>
              </a:rPr>
              <a:t>ENCUENTRO DE LEALTAD</a:t>
            </a:r>
            <a:endParaRPr lang="es-ES" sz="1400" b="1" dirty="0">
              <a:solidFill>
                <a:srgbClr val="FFFFFF"/>
              </a:solidFill>
            </a:endParaRPr>
          </a:p>
        </p:txBody>
      </p:sp>
    </p:spTree>
    <p:extLst>
      <p:ext uri="{BB962C8B-B14F-4D97-AF65-F5344CB8AC3E}">
        <p14:creationId xmlns:p14="http://schemas.microsoft.com/office/powerpoint/2010/main" val="1867330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echa derecha 1"/>
          <p:cNvSpPr/>
          <p:nvPr/>
        </p:nvSpPr>
        <p:spPr>
          <a:xfrm>
            <a:off x="759852" y="349687"/>
            <a:ext cx="8020597" cy="60551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cxnSp>
        <p:nvCxnSpPr>
          <p:cNvPr id="4" name="Conector recto 3"/>
          <p:cNvCxnSpPr/>
          <p:nvPr/>
        </p:nvCxnSpPr>
        <p:spPr>
          <a:xfrm>
            <a:off x="2282548" y="2839738"/>
            <a:ext cx="3479046" cy="31374"/>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ector recto 4"/>
          <p:cNvCxnSpPr/>
          <p:nvPr/>
        </p:nvCxnSpPr>
        <p:spPr>
          <a:xfrm flipV="1">
            <a:off x="2282548" y="4040926"/>
            <a:ext cx="3460639" cy="2567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ector recto 6"/>
          <p:cNvCxnSpPr/>
          <p:nvPr/>
        </p:nvCxnSpPr>
        <p:spPr>
          <a:xfrm>
            <a:off x="2282548"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ector recto 8"/>
          <p:cNvCxnSpPr/>
          <p:nvPr/>
        </p:nvCxnSpPr>
        <p:spPr>
          <a:xfrm>
            <a:off x="3957645"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ector recto 10"/>
          <p:cNvCxnSpPr/>
          <p:nvPr/>
        </p:nvCxnSpPr>
        <p:spPr>
          <a:xfrm flipH="1">
            <a:off x="5743187" y="1932480"/>
            <a:ext cx="18407" cy="2999943"/>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p:cNvSpPr txBox="1"/>
          <p:nvPr/>
        </p:nvSpPr>
        <p:spPr>
          <a:xfrm>
            <a:off x="943929" y="1489506"/>
            <a:ext cx="1375435" cy="400110"/>
          </a:xfrm>
          <a:prstGeom prst="rect">
            <a:avLst/>
          </a:prstGeom>
          <a:noFill/>
        </p:spPr>
        <p:txBody>
          <a:bodyPr wrap="square" rtlCol="0">
            <a:spAutoFit/>
          </a:bodyPr>
          <a:lstStyle/>
          <a:p>
            <a:r>
              <a:rPr lang="es-ES" sz="2000" b="1" dirty="0" smtClean="0">
                <a:solidFill>
                  <a:srgbClr val="FFFFFF"/>
                </a:solidFill>
              </a:rPr>
              <a:t>INICIO</a:t>
            </a:r>
            <a:endParaRPr lang="es-ES" b="1" dirty="0">
              <a:solidFill>
                <a:srgbClr val="FFFFFF"/>
              </a:solidFill>
            </a:endParaRPr>
          </a:p>
        </p:txBody>
      </p:sp>
      <p:sp>
        <p:nvSpPr>
          <p:cNvPr id="15" name="CuadroTexto 14"/>
          <p:cNvSpPr txBox="1"/>
          <p:nvPr/>
        </p:nvSpPr>
        <p:spPr>
          <a:xfrm>
            <a:off x="2471764" y="1489506"/>
            <a:ext cx="1485881" cy="400110"/>
          </a:xfrm>
          <a:prstGeom prst="rect">
            <a:avLst/>
          </a:prstGeom>
          <a:noFill/>
        </p:spPr>
        <p:txBody>
          <a:bodyPr wrap="square" rtlCol="0">
            <a:spAutoFit/>
          </a:bodyPr>
          <a:lstStyle/>
          <a:p>
            <a:r>
              <a:rPr lang="es-ES" sz="2000" b="1" dirty="0" smtClean="0">
                <a:solidFill>
                  <a:srgbClr val="FFFFFF"/>
                </a:solidFill>
              </a:rPr>
              <a:t>NECESIDAD</a:t>
            </a:r>
            <a:endParaRPr lang="es-ES" b="1" dirty="0">
              <a:solidFill>
                <a:srgbClr val="FFFFFF"/>
              </a:solidFill>
            </a:endParaRPr>
          </a:p>
        </p:txBody>
      </p:sp>
      <p:sp>
        <p:nvSpPr>
          <p:cNvPr id="16" name="CuadroTexto 15"/>
          <p:cNvSpPr txBox="1"/>
          <p:nvPr/>
        </p:nvSpPr>
        <p:spPr>
          <a:xfrm>
            <a:off x="4170407" y="1474628"/>
            <a:ext cx="1375435" cy="400110"/>
          </a:xfrm>
          <a:prstGeom prst="rect">
            <a:avLst/>
          </a:prstGeom>
          <a:noFill/>
        </p:spPr>
        <p:txBody>
          <a:bodyPr wrap="square" rtlCol="0">
            <a:spAutoFit/>
          </a:bodyPr>
          <a:lstStyle/>
          <a:p>
            <a:r>
              <a:rPr lang="es-ES" sz="2000" b="1" dirty="0" smtClean="0">
                <a:solidFill>
                  <a:srgbClr val="FFFFFF"/>
                </a:solidFill>
              </a:rPr>
              <a:t>PROCESO</a:t>
            </a:r>
            <a:endParaRPr lang="es-ES" b="1" dirty="0">
              <a:solidFill>
                <a:srgbClr val="FFFFFF"/>
              </a:solidFill>
            </a:endParaRPr>
          </a:p>
        </p:txBody>
      </p:sp>
      <p:sp>
        <p:nvSpPr>
          <p:cNvPr id="17" name="CuadroTexto 16"/>
          <p:cNvSpPr txBox="1"/>
          <p:nvPr/>
        </p:nvSpPr>
        <p:spPr>
          <a:xfrm rot="2652846">
            <a:off x="6693778" y="155677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18" name="CuadroTexto 17"/>
          <p:cNvSpPr txBox="1"/>
          <p:nvPr/>
        </p:nvSpPr>
        <p:spPr>
          <a:xfrm rot="18934442">
            <a:off x="6916197" y="456632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20" name="CuadroTexto 19"/>
          <p:cNvSpPr txBox="1"/>
          <p:nvPr/>
        </p:nvSpPr>
        <p:spPr>
          <a:xfrm>
            <a:off x="1969619" y="5466155"/>
            <a:ext cx="2577070" cy="707886"/>
          </a:xfrm>
          <a:prstGeom prst="rect">
            <a:avLst/>
          </a:prstGeom>
          <a:noFill/>
        </p:spPr>
        <p:txBody>
          <a:bodyPr wrap="square" rtlCol="0">
            <a:spAutoFit/>
          </a:bodyPr>
          <a:lstStyle/>
          <a:p>
            <a:r>
              <a:rPr lang="es-ES" sz="4000" b="1" dirty="0" smtClean="0">
                <a:solidFill>
                  <a:srgbClr val="FFFFFF"/>
                </a:solidFill>
              </a:rPr>
              <a:t>ETAPA 2</a:t>
            </a:r>
            <a:endParaRPr lang="es-ES" sz="4000" b="1" dirty="0">
              <a:solidFill>
                <a:srgbClr val="FFFFFF"/>
              </a:solidFill>
            </a:endParaRPr>
          </a:p>
        </p:txBody>
      </p:sp>
      <p:sp>
        <p:nvSpPr>
          <p:cNvPr id="24" name="CuadroTexto 23"/>
          <p:cNvSpPr txBox="1"/>
          <p:nvPr/>
        </p:nvSpPr>
        <p:spPr>
          <a:xfrm>
            <a:off x="6091914" y="2824589"/>
            <a:ext cx="1841783" cy="1631216"/>
          </a:xfrm>
          <a:prstGeom prst="rect">
            <a:avLst/>
          </a:prstGeom>
          <a:noFill/>
        </p:spPr>
        <p:txBody>
          <a:bodyPr wrap="square" rtlCol="0">
            <a:spAutoFit/>
          </a:bodyPr>
          <a:lstStyle/>
          <a:p>
            <a:r>
              <a:rPr lang="es-ES" sz="2000" b="1" dirty="0" smtClean="0">
                <a:solidFill>
                  <a:srgbClr val="FFFFFF"/>
                </a:solidFill>
              </a:rPr>
              <a:t>CRECIMIENTO EN LA RELACION CON DIOS Y SU PUEBLO</a:t>
            </a:r>
            <a:endParaRPr lang="es-ES" b="1" dirty="0">
              <a:solidFill>
                <a:srgbClr val="FFFFFF"/>
              </a:solidFill>
            </a:endParaRPr>
          </a:p>
        </p:txBody>
      </p:sp>
      <p:sp>
        <p:nvSpPr>
          <p:cNvPr id="26" name="CuadroTexto 25"/>
          <p:cNvSpPr txBox="1"/>
          <p:nvPr/>
        </p:nvSpPr>
        <p:spPr>
          <a:xfrm>
            <a:off x="759853" y="3240087"/>
            <a:ext cx="1522696" cy="584776"/>
          </a:xfrm>
          <a:prstGeom prst="rect">
            <a:avLst/>
          </a:prstGeom>
          <a:noFill/>
        </p:spPr>
        <p:txBody>
          <a:bodyPr wrap="square" rtlCol="0">
            <a:spAutoFit/>
          </a:bodyPr>
          <a:lstStyle/>
          <a:p>
            <a:r>
              <a:rPr lang="es-ES" sz="1600" b="1" dirty="0" smtClean="0">
                <a:solidFill>
                  <a:srgbClr val="FFFFFF"/>
                </a:solidFill>
              </a:rPr>
              <a:t>COMPROMISO CON JESUS</a:t>
            </a:r>
            <a:endParaRPr lang="es-ES" sz="1400" b="1" dirty="0">
              <a:solidFill>
                <a:srgbClr val="FFFFFF"/>
              </a:solidFill>
            </a:endParaRPr>
          </a:p>
        </p:txBody>
      </p:sp>
      <p:sp>
        <p:nvSpPr>
          <p:cNvPr id="28" name="CuadroTexto 27"/>
          <p:cNvSpPr txBox="1"/>
          <p:nvPr/>
        </p:nvSpPr>
        <p:spPr>
          <a:xfrm>
            <a:off x="2434948" y="2008741"/>
            <a:ext cx="1375435" cy="830997"/>
          </a:xfrm>
          <a:prstGeom prst="rect">
            <a:avLst/>
          </a:prstGeom>
          <a:noFill/>
        </p:spPr>
        <p:txBody>
          <a:bodyPr wrap="square" rtlCol="0">
            <a:spAutoFit/>
          </a:bodyPr>
          <a:lstStyle/>
          <a:p>
            <a:r>
              <a:rPr lang="es-ES" sz="1600" b="1" dirty="0" smtClean="0">
                <a:solidFill>
                  <a:srgbClr val="FFFFFF"/>
                </a:solidFill>
              </a:rPr>
              <a:t>PROTECCION BENDICION LIBERACION</a:t>
            </a:r>
            <a:endParaRPr lang="es-ES" sz="1400" b="1" dirty="0">
              <a:solidFill>
                <a:srgbClr val="FFFFFF"/>
              </a:solidFill>
            </a:endParaRPr>
          </a:p>
        </p:txBody>
      </p:sp>
      <p:sp>
        <p:nvSpPr>
          <p:cNvPr id="29" name="CuadroTexto 28"/>
          <p:cNvSpPr txBox="1"/>
          <p:nvPr/>
        </p:nvSpPr>
        <p:spPr>
          <a:xfrm>
            <a:off x="2434948" y="3116976"/>
            <a:ext cx="1698644" cy="338554"/>
          </a:xfrm>
          <a:prstGeom prst="rect">
            <a:avLst/>
          </a:prstGeom>
          <a:noFill/>
        </p:spPr>
        <p:txBody>
          <a:bodyPr wrap="square" rtlCol="0">
            <a:spAutoFit/>
          </a:bodyPr>
          <a:lstStyle/>
          <a:p>
            <a:r>
              <a:rPr lang="es-ES" sz="1600" b="1" dirty="0" smtClean="0">
                <a:solidFill>
                  <a:srgbClr val="FFFFFF"/>
                </a:solidFill>
              </a:rPr>
              <a:t>ENSEÑANZA</a:t>
            </a:r>
            <a:endParaRPr lang="es-ES" sz="1400" b="1" dirty="0">
              <a:solidFill>
                <a:srgbClr val="FFFFFF"/>
              </a:solidFill>
            </a:endParaRPr>
          </a:p>
        </p:txBody>
      </p:sp>
      <p:sp>
        <p:nvSpPr>
          <p:cNvPr id="30" name="CuadroTexto 29"/>
          <p:cNvSpPr txBox="1"/>
          <p:nvPr/>
        </p:nvSpPr>
        <p:spPr>
          <a:xfrm>
            <a:off x="2471762" y="4037006"/>
            <a:ext cx="1661829" cy="830997"/>
          </a:xfrm>
          <a:prstGeom prst="rect">
            <a:avLst/>
          </a:prstGeom>
          <a:noFill/>
        </p:spPr>
        <p:txBody>
          <a:bodyPr wrap="square" rtlCol="0">
            <a:spAutoFit/>
          </a:bodyPr>
          <a:lstStyle/>
          <a:p>
            <a:r>
              <a:rPr lang="es-ES" sz="1600" b="1" dirty="0" smtClean="0">
                <a:solidFill>
                  <a:srgbClr val="FFFFFF"/>
                </a:solidFill>
              </a:rPr>
              <a:t>DESAFIO A OBEDIENCIA Y GRAN COMISION</a:t>
            </a:r>
            <a:endParaRPr lang="es-ES" sz="1400" b="1" dirty="0">
              <a:solidFill>
                <a:srgbClr val="FFFFFF"/>
              </a:solidFill>
            </a:endParaRPr>
          </a:p>
        </p:txBody>
      </p:sp>
      <p:sp>
        <p:nvSpPr>
          <p:cNvPr id="31" name="CuadroTexto 30"/>
          <p:cNvSpPr txBox="1"/>
          <p:nvPr/>
        </p:nvSpPr>
        <p:spPr>
          <a:xfrm>
            <a:off x="4170407" y="2039519"/>
            <a:ext cx="1375435" cy="584776"/>
          </a:xfrm>
          <a:prstGeom prst="rect">
            <a:avLst/>
          </a:prstGeom>
          <a:noFill/>
        </p:spPr>
        <p:txBody>
          <a:bodyPr wrap="square" rtlCol="0">
            <a:spAutoFit/>
          </a:bodyPr>
          <a:lstStyle/>
          <a:p>
            <a:r>
              <a:rPr lang="es-ES" sz="1600" b="1" dirty="0" smtClean="0">
                <a:solidFill>
                  <a:srgbClr val="FFFFFF"/>
                </a:solidFill>
              </a:rPr>
              <a:t>ENCUENTROS PODEROSOS</a:t>
            </a:r>
            <a:endParaRPr lang="es-ES" sz="1400" b="1" dirty="0">
              <a:solidFill>
                <a:srgbClr val="FFFFFF"/>
              </a:solidFill>
            </a:endParaRPr>
          </a:p>
        </p:txBody>
      </p:sp>
      <p:sp>
        <p:nvSpPr>
          <p:cNvPr id="32" name="CuadroTexto 31"/>
          <p:cNvSpPr txBox="1"/>
          <p:nvPr/>
        </p:nvSpPr>
        <p:spPr>
          <a:xfrm>
            <a:off x="4170407" y="3072967"/>
            <a:ext cx="1375435" cy="584776"/>
          </a:xfrm>
          <a:prstGeom prst="rect">
            <a:avLst/>
          </a:prstGeom>
          <a:noFill/>
        </p:spPr>
        <p:txBody>
          <a:bodyPr wrap="square" rtlCol="0">
            <a:spAutoFit/>
          </a:bodyPr>
          <a:lstStyle/>
          <a:p>
            <a:r>
              <a:rPr lang="es-ES" sz="1600" b="1" dirty="0" smtClean="0">
                <a:solidFill>
                  <a:srgbClr val="FFFFFF"/>
                </a:solidFill>
              </a:rPr>
              <a:t>ENCUENTROS VERDADEROS</a:t>
            </a:r>
            <a:endParaRPr lang="es-ES" sz="1400" b="1" dirty="0">
              <a:solidFill>
                <a:srgbClr val="FFFFFF"/>
              </a:solidFill>
            </a:endParaRPr>
          </a:p>
        </p:txBody>
      </p:sp>
      <p:sp>
        <p:nvSpPr>
          <p:cNvPr id="33" name="CuadroTexto 32"/>
          <p:cNvSpPr txBox="1"/>
          <p:nvPr/>
        </p:nvSpPr>
        <p:spPr>
          <a:xfrm>
            <a:off x="4170407" y="4066604"/>
            <a:ext cx="1375435" cy="584776"/>
          </a:xfrm>
          <a:prstGeom prst="rect">
            <a:avLst/>
          </a:prstGeom>
          <a:noFill/>
        </p:spPr>
        <p:txBody>
          <a:bodyPr wrap="square" rtlCol="0">
            <a:spAutoFit/>
          </a:bodyPr>
          <a:lstStyle/>
          <a:p>
            <a:r>
              <a:rPr lang="es-ES" sz="1600" b="1" dirty="0" smtClean="0">
                <a:solidFill>
                  <a:srgbClr val="FFFFFF"/>
                </a:solidFill>
              </a:rPr>
              <a:t>ENCUENTROS DE LEALTAD</a:t>
            </a:r>
            <a:endParaRPr lang="es-ES" sz="1400" b="1" dirty="0">
              <a:solidFill>
                <a:srgbClr val="FFFFFF"/>
              </a:solidFill>
            </a:endParaRPr>
          </a:p>
        </p:txBody>
      </p:sp>
    </p:spTree>
    <p:extLst>
      <p:ext uri="{BB962C8B-B14F-4D97-AF65-F5344CB8AC3E}">
        <p14:creationId xmlns:p14="http://schemas.microsoft.com/office/powerpoint/2010/main" val="2009231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echa derecha 1"/>
          <p:cNvSpPr/>
          <p:nvPr/>
        </p:nvSpPr>
        <p:spPr>
          <a:xfrm>
            <a:off x="759852" y="349687"/>
            <a:ext cx="8020597" cy="605510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cxnSp>
        <p:nvCxnSpPr>
          <p:cNvPr id="4" name="Conector recto 3"/>
          <p:cNvCxnSpPr/>
          <p:nvPr/>
        </p:nvCxnSpPr>
        <p:spPr>
          <a:xfrm>
            <a:off x="2282548" y="2839738"/>
            <a:ext cx="3479046" cy="31374"/>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ector recto 4"/>
          <p:cNvCxnSpPr/>
          <p:nvPr/>
        </p:nvCxnSpPr>
        <p:spPr>
          <a:xfrm flipV="1">
            <a:off x="2282548" y="4040926"/>
            <a:ext cx="3460639" cy="2567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Conector recto 6"/>
          <p:cNvCxnSpPr/>
          <p:nvPr/>
        </p:nvCxnSpPr>
        <p:spPr>
          <a:xfrm>
            <a:off x="2282548"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ector recto 8"/>
          <p:cNvCxnSpPr/>
          <p:nvPr/>
        </p:nvCxnSpPr>
        <p:spPr>
          <a:xfrm>
            <a:off x="3957645" y="1932480"/>
            <a:ext cx="0" cy="2999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Conector recto 10"/>
          <p:cNvCxnSpPr/>
          <p:nvPr/>
        </p:nvCxnSpPr>
        <p:spPr>
          <a:xfrm flipH="1">
            <a:off x="5743187" y="1932480"/>
            <a:ext cx="18407" cy="2999943"/>
          </a:xfrm>
          <a:prstGeom prst="line">
            <a:avLst/>
          </a:prstGeom>
        </p:spPr>
        <p:style>
          <a:lnRef idx="2">
            <a:schemeClr val="accent1"/>
          </a:lnRef>
          <a:fillRef idx="0">
            <a:schemeClr val="accent1"/>
          </a:fillRef>
          <a:effectRef idx="1">
            <a:schemeClr val="accent1"/>
          </a:effectRef>
          <a:fontRef idx="minor">
            <a:schemeClr val="tx1"/>
          </a:fontRef>
        </p:style>
      </p:cxnSp>
      <p:sp>
        <p:nvSpPr>
          <p:cNvPr id="14" name="CuadroTexto 13"/>
          <p:cNvSpPr txBox="1"/>
          <p:nvPr/>
        </p:nvSpPr>
        <p:spPr>
          <a:xfrm>
            <a:off x="943929" y="1489506"/>
            <a:ext cx="1375435" cy="400110"/>
          </a:xfrm>
          <a:prstGeom prst="rect">
            <a:avLst/>
          </a:prstGeom>
          <a:noFill/>
        </p:spPr>
        <p:txBody>
          <a:bodyPr wrap="square" rtlCol="0">
            <a:spAutoFit/>
          </a:bodyPr>
          <a:lstStyle/>
          <a:p>
            <a:r>
              <a:rPr lang="es-ES" sz="2000" b="1" dirty="0" smtClean="0">
                <a:solidFill>
                  <a:srgbClr val="FFFFFF"/>
                </a:solidFill>
              </a:rPr>
              <a:t>INICIO</a:t>
            </a:r>
            <a:endParaRPr lang="es-ES" b="1" dirty="0">
              <a:solidFill>
                <a:srgbClr val="FFFFFF"/>
              </a:solidFill>
            </a:endParaRPr>
          </a:p>
        </p:txBody>
      </p:sp>
      <p:sp>
        <p:nvSpPr>
          <p:cNvPr id="15" name="CuadroTexto 14"/>
          <p:cNvSpPr txBox="1"/>
          <p:nvPr/>
        </p:nvSpPr>
        <p:spPr>
          <a:xfrm>
            <a:off x="2471764" y="1489506"/>
            <a:ext cx="1485881" cy="400110"/>
          </a:xfrm>
          <a:prstGeom prst="rect">
            <a:avLst/>
          </a:prstGeom>
          <a:noFill/>
        </p:spPr>
        <p:txBody>
          <a:bodyPr wrap="square" rtlCol="0">
            <a:spAutoFit/>
          </a:bodyPr>
          <a:lstStyle/>
          <a:p>
            <a:r>
              <a:rPr lang="es-ES" sz="2000" b="1" dirty="0" smtClean="0">
                <a:solidFill>
                  <a:srgbClr val="FFFFFF"/>
                </a:solidFill>
              </a:rPr>
              <a:t>NECESIDAD</a:t>
            </a:r>
            <a:endParaRPr lang="es-ES" b="1" dirty="0">
              <a:solidFill>
                <a:srgbClr val="FFFFFF"/>
              </a:solidFill>
            </a:endParaRPr>
          </a:p>
        </p:txBody>
      </p:sp>
      <p:sp>
        <p:nvSpPr>
          <p:cNvPr id="16" name="CuadroTexto 15"/>
          <p:cNvSpPr txBox="1"/>
          <p:nvPr/>
        </p:nvSpPr>
        <p:spPr>
          <a:xfrm>
            <a:off x="4170407" y="1474628"/>
            <a:ext cx="1375435" cy="400110"/>
          </a:xfrm>
          <a:prstGeom prst="rect">
            <a:avLst/>
          </a:prstGeom>
          <a:noFill/>
        </p:spPr>
        <p:txBody>
          <a:bodyPr wrap="square" rtlCol="0">
            <a:spAutoFit/>
          </a:bodyPr>
          <a:lstStyle/>
          <a:p>
            <a:r>
              <a:rPr lang="es-ES" sz="2000" b="1" dirty="0" smtClean="0">
                <a:solidFill>
                  <a:srgbClr val="FFFFFF"/>
                </a:solidFill>
              </a:rPr>
              <a:t>PROCESO</a:t>
            </a:r>
            <a:endParaRPr lang="es-ES" b="1" dirty="0">
              <a:solidFill>
                <a:srgbClr val="FFFFFF"/>
              </a:solidFill>
            </a:endParaRPr>
          </a:p>
        </p:txBody>
      </p:sp>
      <p:sp>
        <p:nvSpPr>
          <p:cNvPr id="17" name="CuadroTexto 16"/>
          <p:cNvSpPr txBox="1"/>
          <p:nvPr/>
        </p:nvSpPr>
        <p:spPr>
          <a:xfrm rot="2652846">
            <a:off x="6693778" y="155677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18" name="CuadroTexto 17"/>
          <p:cNvSpPr txBox="1"/>
          <p:nvPr/>
        </p:nvSpPr>
        <p:spPr>
          <a:xfrm rot="18934442">
            <a:off x="6916197" y="4566325"/>
            <a:ext cx="1591188" cy="400110"/>
          </a:xfrm>
          <a:prstGeom prst="rect">
            <a:avLst/>
          </a:prstGeom>
          <a:noFill/>
        </p:spPr>
        <p:txBody>
          <a:bodyPr wrap="square" rtlCol="0">
            <a:spAutoFit/>
          </a:bodyPr>
          <a:lstStyle/>
          <a:p>
            <a:r>
              <a:rPr lang="es-ES" sz="2000" b="1" dirty="0" smtClean="0">
                <a:solidFill>
                  <a:srgbClr val="FFFFFF"/>
                </a:solidFill>
              </a:rPr>
              <a:t>RESULTADO</a:t>
            </a:r>
            <a:endParaRPr lang="es-ES" b="1" dirty="0">
              <a:solidFill>
                <a:srgbClr val="FFFFFF"/>
              </a:solidFill>
            </a:endParaRPr>
          </a:p>
        </p:txBody>
      </p:sp>
      <p:sp>
        <p:nvSpPr>
          <p:cNvPr id="20" name="CuadroTexto 19"/>
          <p:cNvSpPr txBox="1"/>
          <p:nvPr/>
        </p:nvSpPr>
        <p:spPr>
          <a:xfrm>
            <a:off x="1969619" y="5466155"/>
            <a:ext cx="2577070" cy="707886"/>
          </a:xfrm>
          <a:prstGeom prst="rect">
            <a:avLst/>
          </a:prstGeom>
          <a:noFill/>
        </p:spPr>
        <p:txBody>
          <a:bodyPr wrap="square" rtlCol="0">
            <a:spAutoFit/>
          </a:bodyPr>
          <a:lstStyle/>
          <a:p>
            <a:r>
              <a:rPr lang="es-ES" sz="4000" b="1" dirty="0" smtClean="0">
                <a:solidFill>
                  <a:srgbClr val="FFFFFF"/>
                </a:solidFill>
              </a:rPr>
              <a:t>ETAPA 1</a:t>
            </a:r>
            <a:endParaRPr lang="es-ES" sz="4000" b="1" dirty="0">
              <a:solidFill>
                <a:srgbClr val="FFFFFF"/>
              </a:solidFill>
            </a:endParaRPr>
          </a:p>
        </p:txBody>
      </p:sp>
      <p:sp>
        <p:nvSpPr>
          <p:cNvPr id="24" name="CuadroTexto 23"/>
          <p:cNvSpPr txBox="1"/>
          <p:nvPr/>
        </p:nvSpPr>
        <p:spPr>
          <a:xfrm>
            <a:off x="6091914" y="2824589"/>
            <a:ext cx="1841783" cy="1631216"/>
          </a:xfrm>
          <a:prstGeom prst="rect">
            <a:avLst/>
          </a:prstGeom>
          <a:noFill/>
        </p:spPr>
        <p:txBody>
          <a:bodyPr wrap="square" rtlCol="0">
            <a:spAutoFit/>
          </a:bodyPr>
          <a:lstStyle/>
          <a:p>
            <a:r>
              <a:rPr lang="es-ES" sz="2000" b="1" dirty="0" smtClean="0">
                <a:solidFill>
                  <a:srgbClr val="FFFFFF"/>
                </a:solidFill>
              </a:rPr>
              <a:t>TESTIMONIO A QUIENES ESTAN COMENZANDO LA ETAPA 1</a:t>
            </a:r>
            <a:endParaRPr lang="es-ES" b="1" dirty="0">
              <a:solidFill>
                <a:srgbClr val="FFFFFF"/>
              </a:solidFill>
            </a:endParaRPr>
          </a:p>
        </p:txBody>
      </p:sp>
      <p:sp>
        <p:nvSpPr>
          <p:cNvPr id="26" name="CuadroTexto 25"/>
          <p:cNvSpPr txBox="1"/>
          <p:nvPr/>
        </p:nvSpPr>
        <p:spPr>
          <a:xfrm>
            <a:off x="759853" y="2871112"/>
            <a:ext cx="1522696" cy="1323439"/>
          </a:xfrm>
          <a:prstGeom prst="rect">
            <a:avLst/>
          </a:prstGeom>
          <a:noFill/>
        </p:spPr>
        <p:txBody>
          <a:bodyPr wrap="square" rtlCol="0">
            <a:spAutoFit/>
          </a:bodyPr>
          <a:lstStyle/>
          <a:p>
            <a:r>
              <a:rPr lang="es-ES" sz="1600" b="1" dirty="0" smtClean="0">
                <a:solidFill>
                  <a:srgbClr val="FFFFFF"/>
                </a:solidFill>
              </a:rPr>
              <a:t>CRECIMIENTO EN LA RELACION CON DIOS Y SU PUEBLO</a:t>
            </a:r>
            <a:endParaRPr lang="es-ES" sz="1400" b="1" dirty="0">
              <a:solidFill>
                <a:srgbClr val="FFFFFF"/>
              </a:solidFill>
            </a:endParaRPr>
          </a:p>
        </p:txBody>
      </p:sp>
      <p:sp>
        <p:nvSpPr>
          <p:cNvPr id="28" name="CuadroTexto 27"/>
          <p:cNvSpPr txBox="1"/>
          <p:nvPr/>
        </p:nvSpPr>
        <p:spPr>
          <a:xfrm>
            <a:off x="2434948" y="2008741"/>
            <a:ext cx="1375435" cy="830997"/>
          </a:xfrm>
          <a:prstGeom prst="rect">
            <a:avLst/>
          </a:prstGeom>
          <a:noFill/>
        </p:spPr>
        <p:txBody>
          <a:bodyPr wrap="square" rtlCol="0">
            <a:spAutoFit/>
          </a:bodyPr>
          <a:lstStyle/>
          <a:p>
            <a:r>
              <a:rPr lang="es-ES" sz="1600" b="1" dirty="0" smtClean="0">
                <a:solidFill>
                  <a:srgbClr val="FFFFFF"/>
                </a:solidFill>
              </a:rPr>
              <a:t>ORACION CON AUTORIDAD</a:t>
            </a:r>
            <a:endParaRPr lang="es-ES" sz="1400" b="1" dirty="0">
              <a:solidFill>
                <a:srgbClr val="FFFFFF"/>
              </a:solidFill>
            </a:endParaRPr>
          </a:p>
        </p:txBody>
      </p:sp>
      <p:sp>
        <p:nvSpPr>
          <p:cNvPr id="29" name="CuadroTexto 28"/>
          <p:cNvSpPr txBox="1"/>
          <p:nvPr/>
        </p:nvSpPr>
        <p:spPr>
          <a:xfrm>
            <a:off x="2434948" y="3116976"/>
            <a:ext cx="1698644" cy="338554"/>
          </a:xfrm>
          <a:prstGeom prst="rect">
            <a:avLst/>
          </a:prstGeom>
          <a:noFill/>
        </p:spPr>
        <p:txBody>
          <a:bodyPr wrap="square" rtlCol="0">
            <a:spAutoFit/>
          </a:bodyPr>
          <a:lstStyle/>
          <a:p>
            <a:r>
              <a:rPr lang="es-ES" sz="1600" b="1" dirty="0" smtClean="0">
                <a:solidFill>
                  <a:srgbClr val="FFFFFF"/>
                </a:solidFill>
              </a:rPr>
              <a:t>ENSEÑANZA</a:t>
            </a:r>
            <a:endParaRPr lang="es-ES" sz="1400" b="1" dirty="0">
              <a:solidFill>
                <a:srgbClr val="FFFFFF"/>
              </a:solidFill>
            </a:endParaRPr>
          </a:p>
        </p:txBody>
      </p:sp>
      <p:sp>
        <p:nvSpPr>
          <p:cNvPr id="30" name="CuadroTexto 29"/>
          <p:cNvSpPr txBox="1"/>
          <p:nvPr/>
        </p:nvSpPr>
        <p:spPr>
          <a:xfrm>
            <a:off x="2471762" y="4037006"/>
            <a:ext cx="1661829" cy="584776"/>
          </a:xfrm>
          <a:prstGeom prst="rect">
            <a:avLst/>
          </a:prstGeom>
          <a:noFill/>
        </p:spPr>
        <p:txBody>
          <a:bodyPr wrap="square" rtlCol="0">
            <a:spAutoFit/>
          </a:bodyPr>
          <a:lstStyle/>
          <a:p>
            <a:r>
              <a:rPr lang="es-ES" sz="1600" b="1" dirty="0" smtClean="0">
                <a:solidFill>
                  <a:srgbClr val="FFFFFF"/>
                </a:solidFill>
              </a:rPr>
              <a:t>DESAFIOS A COMPROMISO</a:t>
            </a:r>
            <a:endParaRPr lang="es-ES" sz="1400" b="1" dirty="0">
              <a:solidFill>
                <a:srgbClr val="FFFFFF"/>
              </a:solidFill>
            </a:endParaRPr>
          </a:p>
        </p:txBody>
      </p:sp>
      <p:sp>
        <p:nvSpPr>
          <p:cNvPr id="31" name="CuadroTexto 30"/>
          <p:cNvSpPr txBox="1"/>
          <p:nvPr/>
        </p:nvSpPr>
        <p:spPr>
          <a:xfrm>
            <a:off x="4170407" y="2039519"/>
            <a:ext cx="1375435" cy="584776"/>
          </a:xfrm>
          <a:prstGeom prst="rect">
            <a:avLst/>
          </a:prstGeom>
          <a:noFill/>
        </p:spPr>
        <p:txBody>
          <a:bodyPr wrap="square" rtlCol="0">
            <a:spAutoFit/>
          </a:bodyPr>
          <a:lstStyle/>
          <a:p>
            <a:r>
              <a:rPr lang="es-ES" sz="1600" b="1" dirty="0" smtClean="0">
                <a:solidFill>
                  <a:srgbClr val="FFFFFF"/>
                </a:solidFill>
              </a:rPr>
              <a:t>ENCUENTROS PODEROSOS</a:t>
            </a:r>
            <a:endParaRPr lang="es-ES" sz="1400" b="1" dirty="0">
              <a:solidFill>
                <a:srgbClr val="FFFFFF"/>
              </a:solidFill>
            </a:endParaRPr>
          </a:p>
        </p:txBody>
      </p:sp>
      <p:sp>
        <p:nvSpPr>
          <p:cNvPr id="32" name="CuadroTexto 31"/>
          <p:cNvSpPr txBox="1"/>
          <p:nvPr/>
        </p:nvSpPr>
        <p:spPr>
          <a:xfrm>
            <a:off x="4170407" y="3072967"/>
            <a:ext cx="1375435" cy="584776"/>
          </a:xfrm>
          <a:prstGeom prst="rect">
            <a:avLst/>
          </a:prstGeom>
          <a:noFill/>
        </p:spPr>
        <p:txBody>
          <a:bodyPr wrap="square" rtlCol="0">
            <a:spAutoFit/>
          </a:bodyPr>
          <a:lstStyle/>
          <a:p>
            <a:r>
              <a:rPr lang="es-ES" sz="1600" b="1" dirty="0" smtClean="0">
                <a:solidFill>
                  <a:srgbClr val="FFFFFF"/>
                </a:solidFill>
              </a:rPr>
              <a:t>ENCUENTROS VERDADEROS</a:t>
            </a:r>
            <a:endParaRPr lang="es-ES" sz="1400" b="1" dirty="0">
              <a:solidFill>
                <a:srgbClr val="FFFFFF"/>
              </a:solidFill>
            </a:endParaRPr>
          </a:p>
        </p:txBody>
      </p:sp>
      <p:sp>
        <p:nvSpPr>
          <p:cNvPr id="33" name="CuadroTexto 32"/>
          <p:cNvSpPr txBox="1"/>
          <p:nvPr/>
        </p:nvSpPr>
        <p:spPr>
          <a:xfrm>
            <a:off x="4170407" y="4066604"/>
            <a:ext cx="1375435" cy="584776"/>
          </a:xfrm>
          <a:prstGeom prst="rect">
            <a:avLst/>
          </a:prstGeom>
          <a:noFill/>
        </p:spPr>
        <p:txBody>
          <a:bodyPr wrap="square" rtlCol="0">
            <a:spAutoFit/>
          </a:bodyPr>
          <a:lstStyle/>
          <a:p>
            <a:r>
              <a:rPr lang="es-ES" sz="1600" b="1" dirty="0" smtClean="0">
                <a:solidFill>
                  <a:srgbClr val="FFFFFF"/>
                </a:solidFill>
              </a:rPr>
              <a:t>ENCUENTROS DE LEALTAD</a:t>
            </a:r>
            <a:endParaRPr lang="es-ES" sz="1400" b="1" dirty="0">
              <a:solidFill>
                <a:srgbClr val="FFFFFF"/>
              </a:solidFill>
            </a:endParaRPr>
          </a:p>
        </p:txBody>
      </p:sp>
    </p:spTree>
    <p:extLst>
      <p:ext uri="{BB962C8B-B14F-4D97-AF65-F5344CB8AC3E}">
        <p14:creationId xmlns:p14="http://schemas.microsoft.com/office/powerpoint/2010/main" val="276720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828800" y="457200"/>
            <a:ext cx="7772400" cy="1143000"/>
          </a:xfrm>
        </p:spPr>
        <p:txBody>
          <a:bodyPr>
            <a:normAutofit fontScale="90000"/>
          </a:bodyPr>
          <a:lstStyle/>
          <a:p>
            <a:pPr marL="1117600" indent="-1117600" algn="l">
              <a:buFont typeface="Arial" charset="0"/>
              <a:buAutoNum type="romanUcPeriod" startAt="2"/>
            </a:pPr>
            <a:r>
              <a:rPr lang="en-US" b="1" u="sng" dirty="0">
                <a:solidFill>
                  <a:srgbClr val="FFFFFF"/>
                </a:solidFill>
                <a:latin typeface="Arial Bold" charset="0"/>
                <a:cs typeface="Helvetica" charset="0"/>
              </a:rPr>
              <a:t>La </a:t>
            </a:r>
            <a:r>
              <a:rPr lang="en-US" b="1" u="sng" dirty="0" err="1">
                <a:solidFill>
                  <a:srgbClr val="FFFFFF"/>
                </a:solidFill>
                <a:latin typeface="Arial Bold" charset="0"/>
                <a:cs typeface="Helvetica" charset="0"/>
              </a:rPr>
              <a:t>Tarea</a:t>
            </a:r>
            <a:r>
              <a:rPr lang="en-US" b="1" dirty="0">
                <a:solidFill>
                  <a:srgbClr val="FFFFFF"/>
                </a:solidFill>
                <a:latin typeface="Arial Bold" charset="0"/>
                <a:cs typeface="Helvetica" charset="0"/>
              </a:rPr>
              <a:t>: </a:t>
            </a:r>
            <a:r>
              <a:rPr lang="en-US" sz="2000" b="1" dirty="0">
                <a:solidFill>
                  <a:srgbClr val="FFFFFF"/>
                </a:solidFill>
                <a:latin typeface="Arial Bold" charset="0"/>
                <a:cs typeface="Helvetica" charset="0"/>
              </a:rPr>
              <a:t>(II </a:t>
            </a:r>
            <a:r>
              <a:rPr lang="en-US" sz="2000" b="1" dirty="0" err="1">
                <a:solidFill>
                  <a:srgbClr val="FFFFFF"/>
                </a:solidFill>
                <a:latin typeface="Arial Bold" charset="0"/>
                <a:cs typeface="Helvetica" charset="0"/>
              </a:rPr>
              <a:t>Corintios</a:t>
            </a:r>
            <a:r>
              <a:rPr lang="en-US" sz="2000" b="1" dirty="0">
                <a:solidFill>
                  <a:srgbClr val="FFFFFF"/>
                </a:solidFill>
                <a:latin typeface="Arial Bold" charset="0"/>
                <a:cs typeface="Helvetica" charset="0"/>
              </a:rPr>
              <a:t> 5:18)</a:t>
            </a:r>
            <a:br>
              <a:rPr lang="en-US" sz="2000" b="1" dirty="0">
                <a:solidFill>
                  <a:srgbClr val="FFFFFF"/>
                </a:solidFill>
                <a:latin typeface="Arial Bold" charset="0"/>
                <a:cs typeface="Helvetica" charset="0"/>
              </a:rPr>
            </a:br>
            <a:endParaRPr lang="en-US" b="1" dirty="0">
              <a:solidFill>
                <a:srgbClr val="FFFFFF"/>
              </a:solidFill>
              <a:latin typeface="Arial Bold" charset="0"/>
              <a:cs typeface="Helvetica" charset="0"/>
            </a:endParaRPr>
          </a:p>
        </p:txBody>
      </p:sp>
      <p:sp>
        <p:nvSpPr>
          <p:cNvPr id="2" name="CuadroTexto 1"/>
          <p:cNvSpPr txBox="1"/>
          <p:nvPr/>
        </p:nvSpPr>
        <p:spPr>
          <a:xfrm>
            <a:off x="6419251" y="1853398"/>
            <a:ext cx="184666" cy="369332"/>
          </a:xfrm>
          <a:prstGeom prst="rect">
            <a:avLst/>
          </a:prstGeom>
          <a:noFill/>
        </p:spPr>
        <p:txBody>
          <a:bodyPr wrap="none" rtlCol="0">
            <a:spAutoFit/>
          </a:bodyPr>
          <a:lstStyle/>
          <a:p>
            <a:endParaRPr lang="es-ES" dirty="0"/>
          </a:p>
        </p:txBody>
      </p:sp>
      <p:pic>
        <p:nvPicPr>
          <p:cNvPr id="6" name="Marcador de contenido 3" descr="09.jpg"/>
          <p:cNvPicPr>
            <a:picLocks noChangeAspect="1"/>
          </p:cNvPicPr>
          <p:nvPr/>
        </p:nvPicPr>
        <p:blipFill>
          <a:blip r:embed="rId4">
            <a:extLst>
              <a:ext uri="{28A0092B-C50C-407E-A947-70E740481C1C}">
                <a14:useLocalDpi xmlns:a14="http://schemas.microsoft.com/office/drawing/2010/main" val="0"/>
              </a:ext>
            </a:extLst>
          </a:blip>
          <a:srcRect t="14706" b="14706"/>
          <a:stretch>
            <a:fillRect/>
          </a:stretch>
        </p:blipFill>
        <p:spPr>
          <a:xfrm>
            <a:off x="457200" y="1430689"/>
            <a:ext cx="8229600" cy="4525963"/>
          </a:xfrm>
          <a:prstGeom prst="rect">
            <a:avLst/>
          </a:prstGeom>
        </p:spPr>
      </p:pic>
      <p:sp>
        <p:nvSpPr>
          <p:cNvPr id="8" name="Rectangle 3"/>
          <p:cNvSpPr txBox="1">
            <a:spLocks noChangeArrowheads="1"/>
          </p:cNvSpPr>
          <p:nvPr/>
        </p:nvSpPr>
        <p:spPr>
          <a:xfrm>
            <a:off x="457200" y="3926387"/>
            <a:ext cx="7772400" cy="1674005"/>
          </a:xfrm>
          <a:prstGeom prst="rect">
            <a:avLst/>
          </a:prstGeom>
          <a:noFill/>
          <a:effectLst>
            <a:reflection stA="50000" endPos="75000" dist="12700" dir="5400000" sy="-100000" algn="bl" rotWithShape="0"/>
          </a:effectLst>
        </p:spPr>
        <p:txBody>
          <a:bodyPr vert="horz" lIns="91440" tIns="45720" rIns="91440" bIns="45720" rtlCol="0">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90000"/>
              </a:lnSpc>
              <a:buFontTx/>
              <a:buNone/>
            </a:pPr>
            <a:r>
              <a:rPr lang="en-US" sz="11700" dirty="0" smtClean="0">
                <a:effectLst>
                  <a:outerShdw blurRad="63500" sx="102000" sy="102000" algn="ctr" rotWithShape="0">
                    <a:prstClr val="black">
                      <a:alpha val="40000"/>
                    </a:prstClr>
                  </a:outerShdw>
                </a:effectLst>
                <a:latin typeface="Arial Black"/>
                <a:cs typeface="Arial Black"/>
              </a:rPr>
              <a:t>La </a:t>
            </a:r>
            <a:r>
              <a:rPr lang="en-US" sz="11700" dirty="0" err="1" smtClean="0">
                <a:effectLst>
                  <a:outerShdw blurRad="63500" sx="102000" sy="102000" algn="ctr" rotWithShape="0">
                    <a:prstClr val="black">
                      <a:alpha val="40000"/>
                    </a:prstClr>
                  </a:outerShdw>
                </a:effectLst>
                <a:latin typeface="Arial Black"/>
                <a:cs typeface="Arial Black"/>
              </a:rPr>
              <a:t>Misión</a:t>
            </a:r>
            <a:endParaRPr lang="en-US" dirty="0" smtClean="0">
              <a:effectLst>
                <a:outerShdw blurRad="63500" sx="102000" sy="102000" algn="ctr" rotWithShape="0">
                  <a:prstClr val="black">
                    <a:alpha val="40000"/>
                  </a:prstClr>
                </a:outerShdw>
              </a:effectLst>
              <a:latin typeface="Arial Black"/>
              <a:cs typeface="Arial Black"/>
            </a:endParaRPr>
          </a:p>
          <a:p>
            <a:pPr>
              <a:lnSpc>
                <a:spcPct val="90000"/>
              </a:lnSpc>
              <a:buFontTx/>
              <a:buNone/>
            </a:pPr>
            <a:endParaRPr lang="en-US" dirty="0">
              <a:latin typeface="Arial Bold" charset="0"/>
            </a:endParaRPr>
          </a:p>
        </p:txBody>
      </p:sp>
    </p:spTree>
    <p:extLst>
      <p:ext uri="{BB962C8B-B14F-4D97-AF65-F5344CB8AC3E}">
        <p14:creationId xmlns:p14="http://schemas.microsoft.com/office/powerpoint/2010/main" val="266888692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609600"/>
            <a:ext cx="7772400" cy="1143000"/>
          </a:xfrm>
        </p:spPr>
        <p:txBody>
          <a:bodyPr/>
          <a:lstStyle/>
          <a:p>
            <a:r>
              <a:rPr lang="en-US" sz="6000" b="1" dirty="0" err="1">
                <a:solidFill>
                  <a:srgbClr val="000000"/>
                </a:solidFill>
                <a:latin typeface="Arial Black"/>
                <a:cs typeface="Arial Black"/>
              </a:rPr>
              <a:t>Enfoque</a:t>
            </a:r>
            <a:endParaRPr lang="en-US" b="1" dirty="0">
              <a:solidFill>
                <a:srgbClr val="000000"/>
              </a:solidFill>
              <a:latin typeface="Arial Black"/>
              <a:cs typeface="Arial Black"/>
            </a:endParaRPr>
          </a:p>
        </p:txBody>
      </p:sp>
      <p:sp>
        <p:nvSpPr>
          <p:cNvPr id="10243" name="Rectangle 3"/>
          <p:cNvSpPr>
            <a:spLocks noGrp="1" noChangeArrowheads="1"/>
          </p:cNvSpPr>
          <p:nvPr>
            <p:ph type="body" idx="1"/>
          </p:nvPr>
        </p:nvSpPr>
        <p:spPr>
          <a:xfrm>
            <a:off x="685799" y="2743200"/>
            <a:ext cx="8034203" cy="41148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err="1">
                <a:ln w="11430"/>
                <a:solidFill>
                  <a:srgbClr val="000000"/>
                </a:solidFill>
                <a:effectLst>
                  <a:outerShdw blurRad="76200" dist="50800" dir="5400000" algn="tl" rotWithShape="0">
                    <a:srgbClr val="000000">
                      <a:alpha val="65000"/>
                    </a:srgbClr>
                  </a:outerShdw>
                </a:effectLst>
                <a:latin typeface="Arial Bold" charset="0"/>
              </a:rPr>
              <a:t>Misi</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ón</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no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tiene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como</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enfoque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la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cultura</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sino</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la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gente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las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personas, los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grupos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las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etnias</a:t>
            </a:r>
            <a:endParaRPr lang="en-US" altLang="ja-JP" b="1" spc="50" dirty="0">
              <a:ln w="11430"/>
              <a:solidFill>
                <a:srgbClr val="000000"/>
              </a:solidFill>
              <a:effectLst>
                <a:outerShdw blurRad="76200" dist="50800" dir="5400000" algn="tl" rotWithShape="0">
                  <a:srgbClr val="000000">
                    <a:alpha val="65000"/>
                  </a:srgbClr>
                </a:outerShdw>
              </a:effectLst>
              <a:latin typeface="Arial Bold" charset="0"/>
            </a:endParaRPr>
          </a:p>
          <a:p>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Enfoque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smtClean="0">
                <a:ln w="11430"/>
                <a:solidFill>
                  <a:srgbClr val="000000"/>
                </a:solidFill>
                <a:effectLst>
                  <a:outerShdw blurRad="76200" dist="50800" dir="5400000" algn="tl" rotWithShape="0">
                    <a:srgbClr val="000000">
                      <a:alpha val="65000"/>
                    </a:srgbClr>
                  </a:outerShdw>
                </a:effectLst>
                <a:latin typeface="Arial Bold" charset="0"/>
              </a:rPr>
              <a:t>son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grupos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humanos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que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no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han</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escuchado</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de Cristo</a:t>
            </a:r>
          </a:p>
          <a:p>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Mensaje</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no cambia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buenas</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nuevas</a:t>
            </a:r>
            <a:r>
              <a:rPr lang="en-US" altLang="ja-JP" b="1" spc="50" dirty="0" smtClean="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pero</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a:t>
            </a:r>
            <a:r>
              <a:rPr lang="en-US" altLang="ja-JP" b="1" spc="50" dirty="0" err="1">
                <a:ln w="11430"/>
                <a:solidFill>
                  <a:srgbClr val="000000"/>
                </a:solidFill>
                <a:effectLst>
                  <a:outerShdw blurRad="76200" dist="50800" dir="5400000" algn="tl" rotWithShape="0">
                    <a:srgbClr val="000000">
                      <a:alpha val="65000"/>
                    </a:srgbClr>
                  </a:outerShdw>
                </a:effectLst>
                <a:latin typeface="Arial Bold" charset="0"/>
              </a:rPr>
              <a:t>si</a:t>
            </a:r>
            <a:r>
              <a:rPr lang="en-US" altLang="ja-JP" b="1" spc="50" dirty="0">
                <a:ln w="11430"/>
                <a:solidFill>
                  <a:srgbClr val="000000"/>
                </a:solidFill>
                <a:effectLst>
                  <a:outerShdw blurRad="76200" dist="50800" dir="5400000" algn="tl" rotWithShape="0">
                    <a:srgbClr val="000000">
                      <a:alpha val="65000"/>
                    </a:srgbClr>
                  </a:outerShdw>
                </a:effectLst>
                <a:latin typeface="Arial Bold" charset="0"/>
              </a:rPr>
              <a:t> la forma</a:t>
            </a:r>
            <a:endParaRPr lang="en-US" b="1" spc="50" dirty="0">
              <a:ln w="11430"/>
              <a:solidFill>
                <a:srgbClr val="000000"/>
              </a:solidFill>
              <a:effectLst>
                <a:outerShdw blurRad="76200" dist="50800" dir="5400000" algn="tl" rotWithShape="0">
                  <a:srgbClr val="000000">
                    <a:alpha val="65000"/>
                  </a:srgbClr>
                </a:outerShdw>
              </a:effectLst>
              <a:latin typeface="Arial Bold" charset="0"/>
            </a:endParaRPr>
          </a:p>
        </p:txBody>
      </p:sp>
    </p:spTree>
    <p:extLst>
      <p:ext uri="{BB962C8B-B14F-4D97-AF65-F5344CB8AC3E}">
        <p14:creationId xmlns:p14="http://schemas.microsoft.com/office/powerpoint/2010/main" val="39913259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026" name="Diagram 7"/>
          <p:cNvGrpSpPr>
            <a:grpSpLocks noChangeAspect="1"/>
          </p:cNvGrpSpPr>
          <p:nvPr/>
        </p:nvGrpSpPr>
        <p:grpSpPr bwMode="auto">
          <a:xfrm>
            <a:off x="0" y="983490"/>
            <a:ext cx="9036943" cy="4914308"/>
            <a:chOff x="272" y="1001"/>
            <a:chExt cx="5171" cy="2812"/>
          </a:xfrm>
        </p:grpSpPr>
        <p:sp>
          <p:nvSpPr>
            <p:cNvPr id="1027" name="AutoShape 6"/>
            <p:cNvSpPr>
              <a:spLocks noChangeAspect="1" noChangeArrowheads="1" noTextEdit="1"/>
            </p:cNvSpPr>
            <p:nvPr/>
          </p:nvSpPr>
          <p:spPr bwMode="auto">
            <a:xfrm>
              <a:off x="272" y="1001"/>
              <a:ext cx="5171" cy="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p>
          </p:txBody>
        </p:sp>
        <p:sp>
          <p:nvSpPr>
            <p:cNvPr id="1028" name="_s1028"/>
            <p:cNvSpPr>
              <a:spLocks noChangeArrowheads="1" noTextEdit="1"/>
            </p:cNvSpPr>
            <p:nvPr/>
          </p:nvSpPr>
          <p:spPr bwMode="auto">
            <a:xfrm>
              <a:off x="2131" y="1596"/>
              <a:ext cx="1054" cy="1055"/>
            </a:xfrm>
            <a:prstGeom prst="ellipse">
              <a:avLst/>
            </a:prstGeom>
            <a:solidFill>
              <a:schemeClr val="accent2">
                <a:alpha val="50000"/>
              </a:schemeClr>
            </a:solidFill>
            <a:ln w="4670">
              <a:solidFill>
                <a:schemeClr val="accent2"/>
              </a:solidFill>
              <a:round/>
              <a:headEnd/>
              <a:tailEnd/>
            </a:ln>
            <a:scene3d>
              <a:camera prst="orthographicFront"/>
              <a:lightRig rig="threePt" dir="t"/>
            </a:scene3d>
            <a:sp3d>
              <a:bevelT prst="slope"/>
            </a:sp3d>
          </p:spPr>
          <p:txBody>
            <a:bodyPr lIns="0" tIns="0" rIns="0" bIns="0" anchor="ctr"/>
            <a:lstStyle/>
            <a:p>
              <a:endParaRPr lang="es-ES"/>
            </a:p>
          </p:txBody>
        </p:sp>
        <p:sp>
          <p:nvSpPr>
            <p:cNvPr id="1029" name="_s1029"/>
            <p:cNvSpPr>
              <a:spLocks noChangeArrowheads="1"/>
            </p:cNvSpPr>
            <p:nvPr/>
          </p:nvSpPr>
          <p:spPr bwMode="auto">
            <a:xfrm>
              <a:off x="2330" y="1110"/>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es-G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a:cs typeface="Arial Black"/>
                </a:rPr>
                <a:t>Saber Decir</a:t>
              </a:r>
              <a:endParaRPr lang="es-ES" sz="3200" b="1" dirty="0">
                <a:latin typeface="Arial Black"/>
                <a:cs typeface="Arial Black"/>
              </a:endParaRPr>
            </a:p>
          </p:txBody>
        </p:sp>
        <p:sp>
          <p:nvSpPr>
            <p:cNvPr id="1031" name="_s1031"/>
            <p:cNvSpPr>
              <a:spLocks noChangeArrowheads="1"/>
            </p:cNvSpPr>
            <p:nvPr/>
          </p:nvSpPr>
          <p:spPr bwMode="auto">
            <a:xfrm>
              <a:off x="3902" y="3055"/>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es-G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a:cs typeface="Arial Black"/>
                </a:rPr>
                <a:t>Saber Escuchar</a:t>
              </a:r>
              <a:endParaRPr lang="es-ES" sz="3200" b="1" dirty="0">
                <a:latin typeface="Arial Black"/>
                <a:cs typeface="Arial Black"/>
              </a:endParaRPr>
            </a:p>
          </p:txBody>
        </p:sp>
        <p:sp>
          <p:nvSpPr>
            <p:cNvPr id="1032" name="_s1032"/>
            <p:cNvSpPr>
              <a:spLocks noChangeArrowheads="1" noTextEdit="1"/>
            </p:cNvSpPr>
            <p:nvPr/>
          </p:nvSpPr>
          <p:spPr bwMode="auto">
            <a:xfrm>
              <a:off x="1803" y="2124"/>
              <a:ext cx="1054" cy="1055"/>
            </a:xfrm>
            <a:prstGeom prst="ellipse">
              <a:avLst/>
            </a:prstGeom>
            <a:solidFill>
              <a:schemeClr val="folHlink">
                <a:alpha val="50000"/>
              </a:schemeClr>
            </a:solidFill>
            <a:ln w="4670">
              <a:solidFill>
                <a:schemeClr val="folHlink"/>
              </a:solidFill>
              <a:round/>
              <a:headEnd/>
              <a:tailEnd/>
            </a:ln>
            <a:scene3d>
              <a:camera prst="orthographicFront"/>
              <a:lightRig rig="threePt" dir="t"/>
            </a:scene3d>
            <a:sp3d>
              <a:bevelT w="101600" prst="riblet"/>
            </a:sp3d>
          </p:spPr>
          <p:txBody>
            <a:bodyPr lIns="0" tIns="0" rIns="0" bIns="0" anchor="ctr"/>
            <a:lstStyle/>
            <a:p>
              <a:endParaRPr lang="es-ES"/>
            </a:p>
          </p:txBody>
        </p:sp>
        <p:sp>
          <p:nvSpPr>
            <p:cNvPr id="1033" name="_s1033"/>
            <p:cNvSpPr>
              <a:spLocks noChangeArrowheads="1"/>
            </p:cNvSpPr>
            <p:nvPr/>
          </p:nvSpPr>
          <p:spPr bwMode="auto">
            <a:xfrm>
              <a:off x="799" y="3022"/>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es-G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a:cs typeface="Arial Black"/>
                </a:rPr>
                <a:t>Saber Hacer</a:t>
              </a:r>
              <a:endPar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a:cs typeface="Arial Black"/>
              </a:endParaRPr>
            </a:p>
          </p:txBody>
        </p:sp>
        <p:sp>
          <p:nvSpPr>
            <p:cNvPr id="1034" name="Oval 14"/>
            <p:cNvSpPr>
              <a:spLocks noChangeArrowheads="1"/>
            </p:cNvSpPr>
            <p:nvPr/>
          </p:nvSpPr>
          <p:spPr bwMode="auto">
            <a:xfrm>
              <a:off x="2330" y="2028"/>
              <a:ext cx="726" cy="726"/>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s-ES"/>
            </a:p>
          </p:txBody>
        </p:sp>
        <p:sp>
          <p:nvSpPr>
            <p:cNvPr id="1035" name="Text Box 15"/>
            <p:cNvSpPr txBox="1">
              <a:spLocks noChangeArrowheads="1"/>
            </p:cNvSpPr>
            <p:nvPr/>
          </p:nvSpPr>
          <p:spPr bwMode="auto">
            <a:xfrm>
              <a:off x="3761" y="1442"/>
              <a:ext cx="1501" cy="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s-GT"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empus Sans ITC" charset="0"/>
                </a:rPr>
                <a:t>Relaciones</a:t>
              </a:r>
              <a:endParaRPr lang="es-ES" sz="3600" b="1" dirty="0">
                <a:solidFill>
                  <a:srgbClr val="FF0000"/>
                </a:solidFill>
                <a:latin typeface="Tempus Sans ITC" charset="0"/>
              </a:endParaRPr>
            </a:p>
          </p:txBody>
        </p:sp>
      </p:grpSp>
      <p:sp>
        <p:nvSpPr>
          <p:cNvPr id="1037" name="Line 16"/>
          <p:cNvSpPr>
            <a:spLocks noChangeShapeType="1"/>
          </p:cNvSpPr>
          <p:nvPr/>
        </p:nvSpPr>
        <p:spPr bwMode="auto">
          <a:xfrm flipV="1">
            <a:off x="4136469" y="2400809"/>
            <a:ext cx="3140971" cy="125450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3" name="Elipse 2"/>
          <p:cNvSpPr/>
          <p:nvPr/>
        </p:nvSpPr>
        <p:spPr>
          <a:xfrm>
            <a:off x="7277440" y="5897798"/>
            <a:ext cx="45719" cy="1600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 name="Elipse 5"/>
          <p:cNvSpPr/>
          <p:nvPr/>
        </p:nvSpPr>
        <p:spPr>
          <a:xfrm>
            <a:off x="3930504" y="2945815"/>
            <a:ext cx="1749471" cy="1798696"/>
          </a:xfrm>
          <a:prstGeom prst="ellipse">
            <a:avLst/>
          </a:prstGeom>
          <a:solidFill>
            <a:srgbClr val="0000FF">
              <a:alpha val="16000"/>
            </a:srgbClr>
          </a:solidFill>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9956344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81000" y="304800"/>
            <a:ext cx="8001000" cy="1143000"/>
          </a:xfrm>
        </p:spPr>
        <p:txBody>
          <a:bodyPr/>
          <a:lstStyle/>
          <a:p>
            <a:pPr eaLnBrk="1" hangingPunct="1">
              <a:defRPr/>
            </a:pPr>
            <a:r>
              <a:rPr lang="en-US" sz="3200" b="1" dirty="0" err="1" smtClean="0">
                <a:solidFill>
                  <a:srgbClr val="FFFFFF"/>
                </a:solidFill>
                <a:cs typeface="+mj-cs"/>
              </a:rPr>
              <a:t>S</a:t>
            </a:r>
            <a:r>
              <a:rPr lang="en-US" altLang="ja-JP" sz="3200" b="1" dirty="0" err="1" smtClean="0">
                <a:solidFill>
                  <a:srgbClr val="FFFFFF"/>
                </a:solidFill>
              </a:rPr>
              <a:t>ímbolos</a:t>
            </a:r>
            <a:r>
              <a:rPr lang="en-US" altLang="ja-JP" sz="3200" b="1" dirty="0" smtClean="0">
                <a:solidFill>
                  <a:srgbClr val="FFFFFF"/>
                </a:solidFill>
              </a:rPr>
              <a:t> y </a:t>
            </a:r>
            <a:r>
              <a:rPr lang="en-US" altLang="ja-JP" sz="3200" b="1" dirty="0" err="1" smtClean="0">
                <a:solidFill>
                  <a:srgbClr val="FFFFFF"/>
                </a:solidFill>
              </a:rPr>
              <a:t>signos</a:t>
            </a:r>
            <a:r>
              <a:rPr lang="en-US" altLang="ja-JP" sz="3200" b="1" dirty="0" smtClean="0">
                <a:solidFill>
                  <a:srgbClr val="FFFFFF"/>
                </a:solidFill>
              </a:rPr>
              <a:t> / </a:t>
            </a:r>
            <a:r>
              <a:rPr lang="en-US" altLang="ja-JP" sz="3200" b="1" dirty="0" err="1" smtClean="0">
                <a:solidFill>
                  <a:srgbClr val="FFFFFF"/>
                </a:solidFill>
              </a:rPr>
              <a:t>formas</a:t>
            </a:r>
            <a:r>
              <a:rPr lang="en-US" altLang="ja-JP" sz="3200" b="1" dirty="0" smtClean="0">
                <a:solidFill>
                  <a:srgbClr val="FFFFFF"/>
                </a:solidFill>
              </a:rPr>
              <a:t> y </a:t>
            </a:r>
            <a:r>
              <a:rPr lang="en-US" altLang="ja-JP" sz="3200" b="1" dirty="0" err="1" smtClean="0">
                <a:solidFill>
                  <a:srgbClr val="FFFFFF"/>
                </a:solidFill>
              </a:rPr>
              <a:t>significados</a:t>
            </a:r>
            <a:endParaRPr lang="en-US" b="1" dirty="0" smtClean="0">
              <a:solidFill>
                <a:srgbClr val="FFFFFF"/>
              </a:solidFill>
            </a:endParaRPr>
          </a:p>
        </p:txBody>
      </p:sp>
      <p:sp>
        <p:nvSpPr>
          <p:cNvPr id="46084" name="Rectangle 4"/>
          <p:cNvSpPr>
            <a:spLocks noChangeArrowheads="1"/>
          </p:cNvSpPr>
          <p:nvPr/>
        </p:nvSpPr>
        <p:spPr bwMode="auto">
          <a:xfrm>
            <a:off x="3568700" y="2400300"/>
            <a:ext cx="184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sp>
        <p:nvSpPr>
          <p:cNvPr id="46085" name="Rectangle 5"/>
          <p:cNvSpPr>
            <a:spLocks noChangeArrowheads="1"/>
          </p:cNvSpPr>
          <p:nvPr/>
        </p:nvSpPr>
        <p:spPr bwMode="auto">
          <a:xfrm>
            <a:off x="457200" y="2057400"/>
            <a:ext cx="3733800" cy="3581400"/>
          </a:xfrm>
          <a:prstGeom prst="rect">
            <a:avLst/>
          </a:prstGeom>
          <a:solidFill>
            <a:srgbClr val="00FF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86" name="Oval 6"/>
          <p:cNvSpPr>
            <a:spLocks noChangeArrowheads="1"/>
          </p:cNvSpPr>
          <p:nvPr/>
        </p:nvSpPr>
        <p:spPr bwMode="auto">
          <a:xfrm>
            <a:off x="5257800" y="1828800"/>
            <a:ext cx="3657600" cy="3733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87" name="Oval 7"/>
          <p:cNvSpPr>
            <a:spLocks noChangeArrowheads="1"/>
          </p:cNvSpPr>
          <p:nvPr/>
        </p:nvSpPr>
        <p:spPr bwMode="auto">
          <a:xfrm>
            <a:off x="762000" y="2286000"/>
            <a:ext cx="1371600" cy="838200"/>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88" name="Text Box 8"/>
          <p:cNvSpPr txBox="1">
            <a:spLocks noChangeArrowheads="1"/>
          </p:cNvSpPr>
          <p:nvPr/>
        </p:nvSpPr>
        <p:spPr bwMode="auto">
          <a:xfrm>
            <a:off x="914400" y="2438400"/>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Formas C</a:t>
            </a:r>
            <a:endParaRPr lang="en-US" sz="3200">
              <a:cs typeface="+mn-cs"/>
            </a:endParaRPr>
          </a:p>
        </p:txBody>
      </p:sp>
      <p:sp>
        <p:nvSpPr>
          <p:cNvPr id="46089" name="Oval 9"/>
          <p:cNvSpPr>
            <a:spLocks noChangeArrowheads="1"/>
          </p:cNvSpPr>
          <p:nvPr/>
        </p:nvSpPr>
        <p:spPr bwMode="auto">
          <a:xfrm>
            <a:off x="533400" y="3505200"/>
            <a:ext cx="2209800" cy="838200"/>
          </a:xfrm>
          <a:prstGeom prst="ellipse">
            <a:avLst/>
          </a:prstGeom>
          <a:solidFill>
            <a:srgbClr val="FF00F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0" name="Text Box 10"/>
          <p:cNvSpPr txBox="1">
            <a:spLocks noChangeArrowheads="1"/>
          </p:cNvSpPr>
          <p:nvPr/>
        </p:nvSpPr>
        <p:spPr bwMode="auto">
          <a:xfrm>
            <a:off x="914400" y="36576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Significado C</a:t>
            </a:r>
            <a:endParaRPr lang="en-US">
              <a:cs typeface="+mn-cs"/>
            </a:endParaRPr>
          </a:p>
        </p:txBody>
      </p:sp>
      <p:sp>
        <p:nvSpPr>
          <p:cNvPr id="46091" name="Oval 11"/>
          <p:cNvSpPr>
            <a:spLocks noChangeArrowheads="1"/>
          </p:cNvSpPr>
          <p:nvPr/>
        </p:nvSpPr>
        <p:spPr bwMode="auto">
          <a:xfrm>
            <a:off x="2438400" y="2667000"/>
            <a:ext cx="1524000" cy="838200"/>
          </a:xfrm>
          <a:prstGeom prst="ellipse">
            <a:avLst/>
          </a:prstGeom>
          <a:solidFill>
            <a:srgbClr val="FF99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2" name="Text Box 12"/>
          <p:cNvSpPr txBox="1">
            <a:spLocks noChangeArrowheads="1"/>
          </p:cNvSpPr>
          <p:nvPr/>
        </p:nvSpPr>
        <p:spPr bwMode="auto">
          <a:xfrm>
            <a:off x="2514600" y="2819400"/>
            <a:ext cx="1295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Formas A</a:t>
            </a:r>
            <a:endParaRPr lang="en-US" sz="3600" b="1">
              <a:cs typeface="+mn-cs"/>
            </a:endParaRPr>
          </a:p>
        </p:txBody>
      </p:sp>
      <p:sp>
        <p:nvSpPr>
          <p:cNvPr id="46093" name="Oval 13"/>
          <p:cNvSpPr>
            <a:spLocks noChangeArrowheads="1"/>
          </p:cNvSpPr>
          <p:nvPr/>
        </p:nvSpPr>
        <p:spPr bwMode="auto">
          <a:xfrm>
            <a:off x="1676400" y="4495800"/>
            <a:ext cx="2209800" cy="838200"/>
          </a:xfrm>
          <a:prstGeom prst="ellipse">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4" name="Text Box 14"/>
          <p:cNvSpPr txBox="1">
            <a:spLocks noChangeArrowheads="1"/>
          </p:cNvSpPr>
          <p:nvPr/>
        </p:nvSpPr>
        <p:spPr bwMode="auto">
          <a:xfrm>
            <a:off x="1905000" y="46482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Significado A</a:t>
            </a:r>
            <a:endParaRPr lang="en-US">
              <a:cs typeface="+mn-cs"/>
            </a:endParaRPr>
          </a:p>
        </p:txBody>
      </p:sp>
      <p:sp>
        <p:nvSpPr>
          <p:cNvPr id="46095" name="Line 15"/>
          <p:cNvSpPr>
            <a:spLocks noChangeShapeType="1"/>
          </p:cNvSpPr>
          <p:nvPr/>
        </p:nvSpPr>
        <p:spPr bwMode="auto">
          <a:xfrm flipV="1">
            <a:off x="1371600" y="3124200"/>
            <a:ext cx="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6" name="Line 16"/>
          <p:cNvSpPr>
            <a:spLocks noChangeShapeType="1"/>
          </p:cNvSpPr>
          <p:nvPr/>
        </p:nvSpPr>
        <p:spPr bwMode="auto">
          <a:xfrm flipV="1">
            <a:off x="2971800" y="3581400"/>
            <a:ext cx="0" cy="838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7" name="Line 17"/>
          <p:cNvSpPr>
            <a:spLocks noChangeShapeType="1"/>
          </p:cNvSpPr>
          <p:nvPr/>
        </p:nvSpPr>
        <p:spPr bwMode="auto">
          <a:xfrm>
            <a:off x="1600200" y="3200400"/>
            <a:ext cx="0" cy="304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8" name="Line 18"/>
          <p:cNvSpPr>
            <a:spLocks noChangeShapeType="1"/>
          </p:cNvSpPr>
          <p:nvPr/>
        </p:nvSpPr>
        <p:spPr bwMode="auto">
          <a:xfrm>
            <a:off x="3200400" y="3581400"/>
            <a:ext cx="0" cy="838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099" name="Oval 19"/>
          <p:cNvSpPr>
            <a:spLocks noChangeArrowheads="1"/>
          </p:cNvSpPr>
          <p:nvPr/>
        </p:nvSpPr>
        <p:spPr bwMode="auto">
          <a:xfrm>
            <a:off x="6019800" y="1981200"/>
            <a:ext cx="1524000" cy="838200"/>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0" name="Oval 20"/>
          <p:cNvSpPr>
            <a:spLocks noChangeArrowheads="1"/>
          </p:cNvSpPr>
          <p:nvPr/>
        </p:nvSpPr>
        <p:spPr bwMode="auto">
          <a:xfrm>
            <a:off x="5410200" y="3505200"/>
            <a:ext cx="1524000" cy="838200"/>
          </a:xfrm>
          <a:prstGeom prst="ellipse">
            <a:avLst/>
          </a:prstGeom>
          <a:solidFill>
            <a:srgbClr val="33CCCC"/>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1" name="Oval 21"/>
          <p:cNvSpPr>
            <a:spLocks noChangeArrowheads="1"/>
          </p:cNvSpPr>
          <p:nvPr/>
        </p:nvSpPr>
        <p:spPr bwMode="auto">
          <a:xfrm>
            <a:off x="6705600" y="2895600"/>
            <a:ext cx="2057400" cy="838200"/>
          </a:xfrm>
          <a:prstGeom prst="ellipse">
            <a:avLst/>
          </a:prstGeom>
          <a:solidFill>
            <a:srgbClr val="FF66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2" name="Oval 22"/>
          <p:cNvSpPr>
            <a:spLocks noChangeArrowheads="1"/>
          </p:cNvSpPr>
          <p:nvPr/>
        </p:nvSpPr>
        <p:spPr bwMode="auto">
          <a:xfrm>
            <a:off x="6096000" y="4495800"/>
            <a:ext cx="2209800" cy="838200"/>
          </a:xfrm>
          <a:prstGeom prst="ellipse">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3" name="Text Box 23"/>
          <p:cNvSpPr txBox="1">
            <a:spLocks noChangeArrowheads="1"/>
          </p:cNvSpPr>
          <p:nvPr/>
        </p:nvSpPr>
        <p:spPr bwMode="auto">
          <a:xfrm>
            <a:off x="6172200" y="2057400"/>
            <a:ext cx="1219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Formas C</a:t>
            </a:r>
            <a:endParaRPr lang="en-US" sz="3200">
              <a:cs typeface="+mn-cs"/>
            </a:endParaRPr>
          </a:p>
        </p:txBody>
      </p:sp>
      <p:sp>
        <p:nvSpPr>
          <p:cNvPr id="46104" name="Text Box 24"/>
          <p:cNvSpPr txBox="1">
            <a:spLocks noChangeArrowheads="1"/>
          </p:cNvSpPr>
          <p:nvPr/>
        </p:nvSpPr>
        <p:spPr bwMode="auto">
          <a:xfrm>
            <a:off x="6934200" y="30480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Significado A</a:t>
            </a:r>
            <a:endParaRPr lang="en-US">
              <a:cs typeface="+mn-cs"/>
            </a:endParaRPr>
          </a:p>
        </p:txBody>
      </p:sp>
      <p:sp>
        <p:nvSpPr>
          <p:cNvPr id="46105" name="Text Box 25"/>
          <p:cNvSpPr txBox="1">
            <a:spLocks noChangeArrowheads="1"/>
          </p:cNvSpPr>
          <p:nvPr/>
        </p:nvSpPr>
        <p:spPr bwMode="auto">
          <a:xfrm>
            <a:off x="5486400" y="3581400"/>
            <a:ext cx="1295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Formas A</a:t>
            </a:r>
            <a:endParaRPr lang="en-US" sz="3600" b="1">
              <a:cs typeface="+mn-cs"/>
            </a:endParaRPr>
          </a:p>
        </p:txBody>
      </p:sp>
      <p:sp>
        <p:nvSpPr>
          <p:cNvPr id="46106" name="Text Box 26"/>
          <p:cNvSpPr txBox="1">
            <a:spLocks noChangeArrowheads="1"/>
          </p:cNvSpPr>
          <p:nvPr/>
        </p:nvSpPr>
        <p:spPr bwMode="auto">
          <a:xfrm>
            <a:off x="6400800" y="4648200"/>
            <a:ext cx="1600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000" b="1">
                <a:cs typeface="+mn-cs"/>
              </a:rPr>
              <a:t>Significado C</a:t>
            </a:r>
            <a:endParaRPr lang="en-US">
              <a:cs typeface="+mn-cs"/>
            </a:endParaRPr>
          </a:p>
        </p:txBody>
      </p:sp>
      <p:sp>
        <p:nvSpPr>
          <p:cNvPr id="46107" name="Line 27"/>
          <p:cNvSpPr>
            <a:spLocks noChangeShapeType="1"/>
          </p:cNvSpPr>
          <p:nvPr/>
        </p:nvSpPr>
        <p:spPr bwMode="auto">
          <a:xfrm flipH="1" flipV="1">
            <a:off x="6781800" y="4191000"/>
            <a:ext cx="2286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8" name="Line 28"/>
          <p:cNvSpPr>
            <a:spLocks noChangeShapeType="1"/>
          </p:cNvSpPr>
          <p:nvPr/>
        </p:nvSpPr>
        <p:spPr bwMode="auto">
          <a:xfrm>
            <a:off x="6934200" y="4191000"/>
            <a:ext cx="3048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09" name="Line 29"/>
          <p:cNvSpPr>
            <a:spLocks noChangeShapeType="1"/>
          </p:cNvSpPr>
          <p:nvPr/>
        </p:nvSpPr>
        <p:spPr bwMode="auto">
          <a:xfrm flipH="1" flipV="1">
            <a:off x="7543800" y="2590800"/>
            <a:ext cx="2286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10" name="Line 30"/>
          <p:cNvSpPr>
            <a:spLocks noChangeShapeType="1"/>
          </p:cNvSpPr>
          <p:nvPr/>
        </p:nvSpPr>
        <p:spPr bwMode="auto">
          <a:xfrm>
            <a:off x="7696200" y="2514600"/>
            <a:ext cx="304800" cy="228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11" name="Line 31"/>
          <p:cNvSpPr>
            <a:spLocks noChangeShapeType="1"/>
          </p:cNvSpPr>
          <p:nvPr/>
        </p:nvSpPr>
        <p:spPr bwMode="auto">
          <a:xfrm>
            <a:off x="3810000" y="3352800"/>
            <a:ext cx="1600200" cy="533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12" name="Line 32"/>
          <p:cNvSpPr>
            <a:spLocks noChangeShapeType="1"/>
          </p:cNvSpPr>
          <p:nvPr/>
        </p:nvSpPr>
        <p:spPr bwMode="auto">
          <a:xfrm flipV="1">
            <a:off x="3886200" y="2819400"/>
            <a:ext cx="2286000" cy="19812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13" name="Line 33"/>
          <p:cNvSpPr>
            <a:spLocks noChangeShapeType="1"/>
          </p:cNvSpPr>
          <p:nvPr/>
        </p:nvSpPr>
        <p:spPr bwMode="auto">
          <a:xfrm>
            <a:off x="1981200" y="2362200"/>
            <a:ext cx="4038600" cy="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46120" name="Text Box 40"/>
          <p:cNvSpPr txBox="1">
            <a:spLocks noChangeArrowheads="1"/>
          </p:cNvSpPr>
          <p:nvPr/>
        </p:nvSpPr>
        <p:spPr bwMode="auto">
          <a:xfrm>
            <a:off x="4419600" y="3200400"/>
            <a:ext cx="68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b="1">
                <a:cs typeface="+mn-cs"/>
              </a:rPr>
              <a:t>No</a:t>
            </a:r>
            <a:endParaRPr lang="en-US">
              <a:cs typeface="+mn-cs"/>
            </a:endParaRPr>
          </a:p>
        </p:txBody>
      </p:sp>
      <p:sp>
        <p:nvSpPr>
          <p:cNvPr id="46121" name="Text Box 41"/>
          <p:cNvSpPr txBox="1">
            <a:spLocks noChangeArrowheads="1"/>
          </p:cNvSpPr>
          <p:nvPr/>
        </p:nvSpPr>
        <p:spPr bwMode="auto">
          <a:xfrm>
            <a:off x="4419600" y="41910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b="1">
                <a:cs typeface="+mn-cs"/>
              </a:rPr>
              <a:t>Si</a:t>
            </a:r>
            <a:endParaRPr lang="en-US">
              <a:cs typeface="+mn-cs"/>
            </a:endParaRPr>
          </a:p>
        </p:txBody>
      </p:sp>
    </p:spTree>
    <p:extLst>
      <p:ext uri="{BB962C8B-B14F-4D97-AF65-F5344CB8AC3E}">
        <p14:creationId xmlns:p14="http://schemas.microsoft.com/office/powerpoint/2010/main" val="8101540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1371600" y="1600200"/>
            <a:ext cx="6172200" cy="40386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52" name="Rectangle 4"/>
          <p:cNvSpPr>
            <a:spLocks noChangeArrowheads="1"/>
          </p:cNvSpPr>
          <p:nvPr/>
        </p:nvSpPr>
        <p:spPr bwMode="auto">
          <a:xfrm>
            <a:off x="1371600" y="2286000"/>
            <a:ext cx="5105400" cy="3352800"/>
          </a:xfrm>
          <a:prstGeom prst="rect">
            <a:avLst/>
          </a:prstGeom>
          <a:solidFill>
            <a:srgbClr val="33CCCC"/>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54" name="Rectangle 6"/>
          <p:cNvSpPr>
            <a:spLocks noChangeArrowheads="1"/>
          </p:cNvSpPr>
          <p:nvPr/>
        </p:nvSpPr>
        <p:spPr bwMode="auto">
          <a:xfrm>
            <a:off x="1371600" y="2971800"/>
            <a:ext cx="4038600" cy="2667000"/>
          </a:xfrm>
          <a:prstGeom prst="rect">
            <a:avLst/>
          </a:prstGeom>
          <a:solidFill>
            <a:srgbClr val="00CC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56" name="Rectangle 8"/>
          <p:cNvSpPr>
            <a:spLocks noChangeArrowheads="1"/>
          </p:cNvSpPr>
          <p:nvPr/>
        </p:nvSpPr>
        <p:spPr bwMode="auto">
          <a:xfrm>
            <a:off x="1371600" y="3657600"/>
            <a:ext cx="3048000" cy="1981200"/>
          </a:xfrm>
          <a:prstGeom prst="rect">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57" name="Text Box 9"/>
          <p:cNvSpPr txBox="1">
            <a:spLocks noChangeArrowheads="1"/>
          </p:cNvSpPr>
          <p:nvPr/>
        </p:nvSpPr>
        <p:spPr bwMode="auto">
          <a:xfrm>
            <a:off x="2590800" y="5867400"/>
            <a:ext cx="3810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dirty="0">
                <a:solidFill>
                  <a:srgbClr val="FFFFFF"/>
                </a:solidFill>
                <a:cs typeface="+mn-cs"/>
              </a:rPr>
              <a:t>E S F U E R Z O</a:t>
            </a:r>
            <a:endParaRPr lang="en-US" dirty="0">
              <a:solidFill>
                <a:srgbClr val="FFFFFF"/>
              </a:solidFill>
              <a:cs typeface="+mn-cs"/>
            </a:endParaRPr>
          </a:p>
        </p:txBody>
      </p:sp>
      <p:sp>
        <p:nvSpPr>
          <p:cNvPr id="53258" name="Text Box 10"/>
          <p:cNvSpPr txBox="1">
            <a:spLocks noChangeArrowheads="1"/>
          </p:cNvSpPr>
          <p:nvPr/>
        </p:nvSpPr>
        <p:spPr bwMode="auto">
          <a:xfrm>
            <a:off x="762000" y="1752600"/>
            <a:ext cx="533400"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dirty="0">
                <a:solidFill>
                  <a:srgbClr val="FFFFFF"/>
                </a:solidFill>
                <a:cs typeface="+mn-cs"/>
              </a:rPr>
              <a:t>T</a:t>
            </a:r>
          </a:p>
          <a:p>
            <a:pPr>
              <a:spcBef>
                <a:spcPct val="50000"/>
              </a:spcBef>
              <a:defRPr/>
            </a:pPr>
            <a:r>
              <a:rPr lang="en-US" b="1" dirty="0">
                <a:solidFill>
                  <a:srgbClr val="FFFFFF"/>
                </a:solidFill>
                <a:cs typeface="+mn-cs"/>
              </a:rPr>
              <a:t>I</a:t>
            </a:r>
          </a:p>
          <a:p>
            <a:pPr>
              <a:spcBef>
                <a:spcPct val="50000"/>
              </a:spcBef>
              <a:defRPr/>
            </a:pPr>
            <a:r>
              <a:rPr lang="en-US" b="1" dirty="0">
                <a:solidFill>
                  <a:srgbClr val="FFFFFF"/>
                </a:solidFill>
                <a:cs typeface="+mn-cs"/>
              </a:rPr>
              <a:t>E</a:t>
            </a:r>
          </a:p>
          <a:p>
            <a:pPr>
              <a:spcBef>
                <a:spcPct val="50000"/>
              </a:spcBef>
              <a:defRPr/>
            </a:pPr>
            <a:r>
              <a:rPr lang="en-US" b="1" dirty="0">
                <a:solidFill>
                  <a:srgbClr val="FFFFFF"/>
                </a:solidFill>
                <a:cs typeface="+mn-cs"/>
              </a:rPr>
              <a:t>M</a:t>
            </a:r>
          </a:p>
          <a:p>
            <a:pPr>
              <a:spcBef>
                <a:spcPct val="50000"/>
              </a:spcBef>
              <a:defRPr/>
            </a:pPr>
            <a:r>
              <a:rPr lang="en-US" b="1" dirty="0">
                <a:solidFill>
                  <a:srgbClr val="FFFFFF"/>
                </a:solidFill>
                <a:cs typeface="+mn-cs"/>
              </a:rPr>
              <a:t>P</a:t>
            </a:r>
          </a:p>
          <a:p>
            <a:pPr>
              <a:spcBef>
                <a:spcPct val="50000"/>
              </a:spcBef>
              <a:defRPr/>
            </a:pPr>
            <a:r>
              <a:rPr lang="en-US" b="1" dirty="0">
                <a:solidFill>
                  <a:srgbClr val="FFFFFF"/>
                </a:solidFill>
                <a:cs typeface="+mn-cs"/>
              </a:rPr>
              <a:t>O</a:t>
            </a:r>
            <a:endParaRPr lang="en-US" dirty="0">
              <a:solidFill>
                <a:srgbClr val="FFFFFF"/>
              </a:solidFill>
              <a:cs typeface="+mn-cs"/>
            </a:endParaRPr>
          </a:p>
        </p:txBody>
      </p:sp>
      <p:sp>
        <p:nvSpPr>
          <p:cNvPr id="53259" name="Text Box 11"/>
          <p:cNvSpPr txBox="1">
            <a:spLocks noChangeArrowheads="1"/>
          </p:cNvSpPr>
          <p:nvPr/>
        </p:nvSpPr>
        <p:spPr bwMode="auto">
          <a:xfrm>
            <a:off x="2438400" y="1752600"/>
            <a:ext cx="4038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a:cs typeface="+mn-cs"/>
              </a:rPr>
              <a:t>Cambio conducta</a:t>
            </a:r>
            <a:endParaRPr lang="en-US">
              <a:cs typeface="+mn-cs"/>
            </a:endParaRPr>
          </a:p>
        </p:txBody>
      </p:sp>
      <p:sp>
        <p:nvSpPr>
          <p:cNvPr id="53260" name="Text Box 12"/>
          <p:cNvSpPr txBox="1">
            <a:spLocks noChangeArrowheads="1"/>
          </p:cNvSpPr>
          <p:nvPr/>
        </p:nvSpPr>
        <p:spPr bwMode="auto">
          <a:xfrm>
            <a:off x="2514600" y="243840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n-US">
              <a:cs typeface="+mn-cs"/>
            </a:endParaRPr>
          </a:p>
        </p:txBody>
      </p:sp>
      <p:sp>
        <p:nvSpPr>
          <p:cNvPr id="53261" name="Text Box 13"/>
          <p:cNvSpPr txBox="1">
            <a:spLocks noChangeArrowheads="1"/>
          </p:cNvSpPr>
          <p:nvPr/>
        </p:nvSpPr>
        <p:spPr bwMode="auto">
          <a:xfrm>
            <a:off x="2438400" y="2438400"/>
            <a:ext cx="3048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a:cs typeface="+mn-cs"/>
              </a:rPr>
              <a:t>Cree</a:t>
            </a:r>
            <a:endParaRPr lang="en-US">
              <a:cs typeface="+mn-cs"/>
            </a:endParaRPr>
          </a:p>
        </p:txBody>
      </p:sp>
      <p:sp>
        <p:nvSpPr>
          <p:cNvPr id="53262" name="Text Box 14"/>
          <p:cNvSpPr txBox="1">
            <a:spLocks noChangeArrowheads="1"/>
          </p:cNvSpPr>
          <p:nvPr/>
        </p:nvSpPr>
        <p:spPr bwMode="auto">
          <a:xfrm>
            <a:off x="2438400" y="3124200"/>
            <a:ext cx="2209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a:cs typeface="+mn-cs"/>
              </a:rPr>
              <a:t>Entiende</a:t>
            </a:r>
            <a:endParaRPr lang="en-US">
              <a:cs typeface="+mn-cs"/>
            </a:endParaRPr>
          </a:p>
        </p:txBody>
      </p:sp>
      <p:sp>
        <p:nvSpPr>
          <p:cNvPr id="53263" name="Text Box 15"/>
          <p:cNvSpPr txBox="1">
            <a:spLocks noChangeArrowheads="1"/>
          </p:cNvSpPr>
          <p:nvPr/>
        </p:nvSpPr>
        <p:spPr bwMode="auto">
          <a:xfrm>
            <a:off x="2438400" y="3810000"/>
            <a:ext cx="1600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b="1">
                <a:cs typeface="+mn-cs"/>
              </a:rPr>
              <a:t>Conoce</a:t>
            </a:r>
            <a:endParaRPr lang="en-US">
              <a:cs typeface="+mn-cs"/>
            </a:endParaRPr>
          </a:p>
        </p:txBody>
      </p:sp>
      <p:sp>
        <p:nvSpPr>
          <p:cNvPr id="53264" name="Line 16"/>
          <p:cNvSpPr>
            <a:spLocks noChangeShapeType="1"/>
          </p:cNvSpPr>
          <p:nvPr/>
        </p:nvSpPr>
        <p:spPr bwMode="auto">
          <a:xfrm flipV="1">
            <a:off x="1371600" y="990600"/>
            <a:ext cx="0" cy="464820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65" name="Line 17"/>
          <p:cNvSpPr>
            <a:spLocks noChangeShapeType="1"/>
          </p:cNvSpPr>
          <p:nvPr/>
        </p:nvSpPr>
        <p:spPr bwMode="auto">
          <a:xfrm>
            <a:off x="1371600" y="5638800"/>
            <a:ext cx="6705600" cy="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s-ES">
              <a:cs typeface="+mn-cs"/>
            </a:endParaRPr>
          </a:p>
        </p:txBody>
      </p:sp>
      <p:sp>
        <p:nvSpPr>
          <p:cNvPr id="53267" name="Text Box 19"/>
          <p:cNvSpPr txBox="1">
            <a:spLocks noChangeArrowheads="1"/>
          </p:cNvSpPr>
          <p:nvPr/>
        </p:nvSpPr>
        <p:spPr bwMode="auto">
          <a:xfrm>
            <a:off x="2057400" y="381000"/>
            <a:ext cx="57150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3000" b="1" u="sng" dirty="0" err="1">
                <a:solidFill>
                  <a:srgbClr val="FFFFFF"/>
                </a:solidFill>
              </a:rPr>
              <a:t>C</a:t>
            </a:r>
            <a:r>
              <a:rPr lang="en-US" altLang="ja-JP" sz="3000" b="1" u="sng" dirty="0" err="1">
                <a:solidFill>
                  <a:srgbClr val="FFFFFF"/>
                </a:solidFill>
              </a:rPr>
              <a:t>ómo</a:t>
            </a:r>
            <a:r>
              <a:rPr lang="en-US" altLang="ja-JP" sz="3000" b="1" u="sng" dirty="0">
                <a:solidFill>
                  <a:srgbClr val="FFFFFF"/>
                </a:solidFill>
              </a:rPr>
              <a:t> se </a:t>
            </a:r>
            <a:r>
              <a:rPr lang="en-US" altLang="ja-JP" sz="3000" b="1" u="sng" dirty="0" err="1">
                <a:solidFill>
                  <a:srgbClr val="FFFFFF"/>
                </a:solidFill>
              </a:rPr>
              <a:t>afecta</a:t>
            </a:r>
            <a:r>
              <a:rPr lang="en-US" altLang="ja-JP" sz="3000" b="1" u="sng" dirty="0">
                <a:solidFill>
                  <a:srgbClr val="FFFFFF"/>
                </a:solidFill>
              </a:rPr>
              <a:t> la </a:t>
            </a:r>
            <a:r>
              <a:rPr lang="en-US" altLang="ja-JP" sz="3000" b="1" u="sng" dirty="0" err="1">
                <a:solidFill>
                  <a:srgbClr val="FFFFFF"/>
                </a:solidFill>
              </a:rPr>
              <a:t>Cosmovisión</a:t>
            </a:r>
            <a:endParaRPr lang="en-US" sz="3000" dirty="0">
              <a:solidFill>
                <a:srgbClr val="FFFFFF"/>
              </a:solidFill>
            </a:endParaRPr>
          </a:p>
        </p:txBody>
      </p:sp>
    </p:spTree>
    <p:extLst>
      <p:ext uri="{BB962C8B-B14F-4D97-AF65-F5344CB8AC3E}">
        <p14:creationId xmlns:p14="http://schemas.microsoft.com/office/powerpoint/2010/main" val="9174968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7105" name="Rectangle 1"/>
          <p:cNvSpPr>
            <a:spLocks noGrp="1" noChangeArrowheads="1"/>
          </p:cNvSpPr>
          <p:nvPr>
            <p:ph type="title"/>
          </p:nvPr>
        </p:nvSpPr>
        <p:spPr>
          <a:ln/>
        </p:spPr>
        <p:txBody>
          <a:bodyPr/>
          <a:lstStyle/>
          <a:p>
            <a:pPr marL="286856"/>
            <a:r>
              <a:rPr lang="en-US" sz="4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elvetica Neue" charset="0"/>
                <a:cs typeface="Helvetica Neue" charset="0"/>
                <a:sym typeface="Helvetica Neue" charset="0"/>
              </a:rPr>
              <a:t>Oralidad</a:t>
            </a:r>
            <a:r>
              <a:rPr lang="en-US" sz="4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elvetica Neue" charset="0"/>
                <a:cs typeface="Helvetica Neue" charset="0"/>
                <a:sym typeface="Helvetica Neue" charset="0"/>
              </a:rPr>
              <a:t> y </a:t>
            </a:r>
            <a:r>
              <a:rPr lang="en-US" sz="4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elvetica Neue" charset="0"/>
                <a:cs typeface="Helvetica Neue" charset="0"/>
                <a:sym typeface="Helvetica Neue" charset="0"/>
              </a:rPr>
              <a:t>Evangelización</a:t>
            </a:r>
            <a:r>
              <a:rPr lang="en-US" sz="4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elvetica Neue" charset="0"/>
                <a:cs typeface="Helvetica Neue" charset="0"/>
                <a:sym typeface="Helvetica Neue" charset="0"/>
              </a:rPr>
              <a:t>:</a:t>
            </a:r>
            <a:endParaRPr lang="en-US" sz="4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Helvetica Neue" charset="0"/>
              <a:ea typeface="ヒラギノ角ゴ ProN W6" charset="0"/>
              <a:cs typeface="ヒラギノ角ゴ ProN W6" charset="0"/>
              <a:sym typeface="Helvetica Neue" charset="0"/>
            </a:endParaRPr>
          </a:p>
        </p:txBody>
      </p:sp>
      <p:sp>
        <p:nvSpPr>
          <p:cNvPr id="47106" name="Rectangle 2"/>
          <p:cNvSpPr>
            <a:spLocks noGrp="1" noChangeArrowheads="1"/>
          </p:cNvSpPr>
          <p:nvPr>
            <p:ph type="body" idx="1"/>
          </p:nvPr>
        </p:nvSpPr>
        <p:spPr>
          <a:xfrm>
            <a:off x="732235" y="2105550"/>
            <a:ext cx="7679531" cy="4955977"/>
          </a:xfrm>
          <a:ln/>
        </p:spPr>
        <p:txBody>
          <a:bodyPr/>
          <a:lstStyle/>
          <a:p>
            <a:pPr>
              <a:buFontTx/>
              <a:buBlip>
                <a:blip r:embed="rId4"/>
              </a:buBlip>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Existe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gran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necesidad</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mundial</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928654" lvl="2">
              <a:buBlip>
                <a:blip r:embed="rId4"/>
              </a:buBlip>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50% del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mundo</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analfabeto</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928654" lvl="2">
              <a:buBlip>
                <a:blip r:embed="rId4"/>
              </a:buBlip>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Alfabetos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leen</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poco</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928654" lvl="2">
              <a:buBlip>
                <a:blip r:embed="rId4"/>
              </a:buBlip>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Solo 15% de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cristianos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han</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leido</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NT</a:t>
            </a:r>
          </a:p>
          <a:p>
            <a:pPr>
              <a:buFontTx/>
              <a:buBlip>
                <a:blip r:embed="rId4"/>
              </a:buBlip>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70%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necesita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mensaje</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oral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para</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entenderlo</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Tx/>
              <a:buBlip>
                <a:blip r:embed="rId4"/>
              </a:buBlip>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2,252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grupos</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sin un solo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versículo</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Tx/>
              <a:buBlip>
                <a:blip r:embed="rId4"/>
              </a:buBlip>
            </a:pP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camino</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 en dos </a:t>
            </a:r>
            <a:r>
              <a:rPr lang="en-US" dirty="0" err="1">
                <a:ln w="18415" cmpd="sng">
                  <a:solidFill>
                    <a:srgbClr val="FFFFFF"/>
                  </a:solidFill>
                  <a:prstDash val="solid"/>
                </a:ln>
                <a:solidFill>
                  <a:srgbClr val="FFFFFF"/>
                </a:solidFill>
                <a:effectLst>
                  <a:outerShdw blurRad="63500" dir="3600000" algn="tl" rotWithShape="0">
                    <a:srgbClr val="000000">
                      <a:alpha val="70000"/>
                    </a:srgbClr>
                  </a:outerShdw>
                </a:effectLst>
              </a:rPr>
              <a:t>vías</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431081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5057" name="Rectangle 1"/>
          <p:cNvSpPr>
            <a:spLocks noGrp="1" noChangeArrowheads="1"/>
          </p:cNvSpPr>
          <p:nvPr>
            <p:ph type="title"/>
          </p:nvPr>
        </p:nvSpPr>
        <p:spPr>
          <a:ln/>
        </p:spPr>
        <p:txBody>
          <a:bodyPr>
            <a:normAutofit/>
          </a:bodyPr>
          <a:lstStyle/>
          <a:p>
            <a:pPr marL="286856"/>
            <a:r>
              <a:rPr lang="en-US" sz="54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Helvetica Neue" charset="0"/>
                <a:cs typeface="Helvetica Neue" charset="0"/>
                <a:sym typeface="Helvetica Neue" charset="0"/>
              </a:rPr>
              <a:t>Oralidad</a:t>
            </a:r>
            <a:r>
              <a:rPr lang="en-U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Helvetica Neue" charset="0"/>
                <a:cs typeface="Helvetica Neue" charset="0"/>
                <a:sym typeface="Helvetica Neue" charset="0"/>
              </a:rPr>
              <a:t> y </a:t>
            </a:r>
            <a:r>
              <a:rPr lang="en-US" sz="54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Helvetica Neue" charset="0"/>
                <a:cs typeface="Helvetica Neue" charset="0"/>
                <a:sym typeface="Helvetica Neue" charset="0"/>
              </a:rPr>
              <a:t>Biblia</a:t>
            </a:r>
            <a:r>
              <a:rPr lang="en-U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Helvetica Neue" charset="0"/>
                <a:cs typeface="Helvetica Neue" charset="0"/>
                <a:sym typeface="Helvetica Neue" charset="0"/>
              </a:rPr>
              <a:t>:</a:t>
            </a:r>
            <a:endParaRPr lang="en-U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Helvetica Neue" charset="0"/>
              <a:ea typeface="ヒラギノ角ゴ ProN W6" charset="0"/>
              <a:cs typeface="ヒラギノ角ゴ ProN W6" charset="0"/>
              <a:sym typeface="Helvetica Neue" charset="0"/>
            </a:endParaRPr>
          </a:p>
        </p:txBody>
      </p:sp>
      <p:sp>
        <p:nvSpPr>
          <p:cNvPr id="45058" name="Rectangle 2"/>
          <p:cNvSpPr>
            <a:spLocks noGrp="1" noChangeArrowheads="1"/>
          </p:cNvSpPr>
          <p:nvPr>
            <p:ph type="body" idx="1"/>
          </p:nvPr>
        </p:nvSpPr>
        <p:spPr>
          <a:ln/>
        </p:spPr>
        <p:txBody>
          <a:bodyPr>
            <a:noAutofit/>
          </a:bodyPr>
          <a:lstStyle/>
          <a:p>
            <a:pPr>
              <a:buFontTx/>
              <a:buBlip>
                <a:blip r:embed="rId4"/>
              </a:buBlip>
            </a:pP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Originalmente</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Biblia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fue</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oral</a:t>
            </a:r>
          </a:p>
          <a:p>
            <a:pPr>
              <a:buFontTx/>
              <a:buBlip>
                <a:blip r:embed="rId4"/>
              </a:buBlip>
            </a:pP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Época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de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Jesús</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solo 5%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eran</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alfabetos</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Tx/>
              <a:buBlip>
                <a:blip r:embed="rId4"/>
              </a:buBlip>
            </a:pP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Como la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gente</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no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podía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leer,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arquitectura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recordaba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la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fe</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a:p>
            <a:pPr>
              <a:buFontTx/>
              <a:buBlip>
                <a:blip r:embed="rId4"/>
              </a:buBlip>
            </a:pP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Desición</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de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fe</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era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por</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comprensión</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a:t>
            </a:r>
            <a:r>
              <a:rPr lang="en-US" sz="4000" b="1" dirty="0" err="1">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auditiva</a:t>
            </a:r>
            <a:r>
              <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y visual</a:t>
            </a:r>
          </a:p>
        </p:txBody>
      </p:sp>
    </p:spTree>
    <p:extLst>
      <p:ext uri="{BB962C8B-B14F-4D97-AF65-F5344CB8AC3E}">
        <p14:creationId xmlns:p14="http://schemas.microsoft.com/office/powerpoint/2010/main" val="1185554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9393" name="Rectangle 1"/>
          <p:cNvSpPr>
            <a:spLocks noGrp="1" noChangeArrowheads="1"/>
          </p:cNvSpPr>
          <p:nvPr>
            <p:ph type="title"/>
          </p:nvPr>
        </p:nvSpPr>
        <p:spPr>
          <a:ln/>
        </p:spPr>
        <p:txBody>
          <a:bodyPr>
            <a:noAutofit/>
          </a:bodyPr>
          <a:lstStyle/>
          <a:p>
            <a:pPr marL="286856" algn="l"/>
            <a:r>
              <a:rPr lang="en-US"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Principios</a:t>
            </a: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 de </a:t>
            </a:r>
            <a:r>
              <a:rPr lang="en-US"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Comunicación</a:t>
            </a: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 Oral:</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ea typeface="ヒラギノ角ゴ ProN W6" charset="0"/>
              <a:cs typeface="ヒラギノ角ゴ ProN W6" charset="0"/>
              <a:sym typeface="Helvetica Neue" charset="0"/>
            </a:endParaRPr>
          </a:p>
        </p:txBody>
      </p:sp>
      <p:sp>
        <p:nvSpPr>
          <p:cNvPr id="59394" name="Rectangle 2"/>
          <p:cNvSpPr>
            <a:spLocks noGrp="1" noChangeArrowheads="1"/>
          </p:cNvSpPr>
          <p:nvPr>
            <p:ph type="body" idx="1"/>
          </p:nvPr>
        </p:nvSpPr>
        <p:spPr>
          <a:xfrm>
            <a:off x="333293" y="3548011"/>
            <a:ext cx="8229600" cy="2752365"/>
          </a:xfrm>
          <a:ln/>
        </p:spPr>
        <p:txBody>
          <a:bodyPr>
            <a:noAutofit/>
          </a:bodyPr>
          <a:lstStyle/>
          <a:p>
            <a:pPr marL="0" indent="0">
              <a:buNone/>
            </a:pPr>
            <a:endParaRPr lang="es-ES_tradnl" altLang="ja-JP"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endParaRPr>
          </a:p>
          <a:p>
            <a:pPr marL="0" indent="0">
              <a:buNone/>
            </a:pPr>
            <a:r>
              <a:rPr lang="ja-JP" alt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a:rPr>
              <a:t>“</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saber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hablar</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oir</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y saber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hacer</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son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las</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bases de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las</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relaciones</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entre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las</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personas de la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comunidad</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con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su</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medio</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40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ambiente</a:t>
            </a:r>
            <a:r>
              <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t>
            </a:r>
          </a:p>
        </p:txBody>
      </p:sp>
    </p:spTree>
    <p:extLst>
      <p:ext uri="{BB962C8B-B14F-4D97-AF65-F5344CB8AC3E}">
        <p14:creationId xmlns:p14="http://schemas.microsoft.com/office/powerpoint/2010/main" val="28129133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9153" name="Rectangle 1"/>
          <p:cNvSpPr>
            <a:spLocks noGrp="1" noChangeArrowheads="1"/>
          </p:cNvSpPr>
          <p:nvPr>
            <p:ph type="body" idx="1"/>
          </p:nvPr>
        </p:nvSpPr>
        <p:spPr>
          <a:xfrm>
            <a:off x="526852" y="810574"/>
            <a:ext cx="7679531" cy="5857875"/>
          </a:xfrm>
          <a:ln/>
        </p:spPr>
        <p:txBody>
          <a:bodyPr>
            <a:normAutofit/>
          </a:bodyPr>
          <a:lstStyle/>
          <a:p>
            <a:pPr>
              <a:buFontTx/>
              <a:buBlip>
                <a:blip r:embed="rId4"/>
              </a:buBlip>
            </a:pP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90%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pastores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y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misioneros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usan</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formatos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expositivos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mayoría</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de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culturas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alfabetas</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buFontTx/>
              <a:buBlip>
                <a:blip r:embed="rId4"/>
              </a:buBlip>
            </a:pP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en Latino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América</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31% de personas no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entienden</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lo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que</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leen</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buFontTx/>
              <a:buBlip>
                <a:blip r:embed="rId4"/>
              </a:buBlip>
            </a:pP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No se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considera</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oralidad</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de pueblos</a:t>
            </a:r>
          </a:p>
          <a:p>
            <a:pPr>
              <a:buFontTx/>
              <a:buBlip>
                <a:blip r:embed="rId4"/>
              </a:buBlip>
            </a:pP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Oralidad</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anima a la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alfabetización</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p>
          <a:p>
            <a:pPr>
              <a:buFontTx/>
              <a:buBlip>
                <a:blip r:embed="rId4"/>
              </a:buBlip>
            </a:pP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Es</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escritura</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puesta</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en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uso</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buFontTx/>
              <a:buBlip>
                <a:blip r:embed="rId4"/>
              </a:buBlip>
            </a:pP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Oralidad</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provee</a:t>
            </a:r>
            <a:r>
              <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en-US" sz="3600" b="1" dirty="0" err="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dignidad</a:t>
            </a:r>
            <a:endParaRPr lang="en-US" sz="36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1508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a:xfrm>
            <a:off x="1154181" y="274638"/>
            <a:ext cx="8229600" cy="1143000"/>
          </a:xfrm>
          <a:ln/>
        </p:spPr>
        <p:txBody>
          <a:bodyPr>
            <a:normAutofit/>
          </a:bodyPr>
          <a:lstStyle/>
          <a:p>
            <a:pPr marL="286856"/>
            <a:r>
              <a:rPr lang="en-US" sz="6000" b="1"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Helvetica Neue" charset="0"/>
                <a:cs typeface="Helvetica Neue" charset="0"/>
                <a:sym typeface="Helvetica Neue" charset="0"/>
              </a:rPr>
              <a:t>Estadísticas</a:t>
            </a:r>
            <a:r>
              <a:rPr lang="en-US" sz="6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Helvetica Neue" charset="0"/>
                <a:cs typeface="Helvetica Neue" charset="0"/>
                <a:sym typeface="Helvetica Neue" charset="0"/>
              </a:rPr>
              <a:t>:</a:t>
            </a:r>
            <a:endParaRPr lang="en-US" sz="60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Helvetica Neue" charset="0"/>
              <a:ea typeface="ヒラギノ角ゴ ProN W6" charset="0"/>
              <a:cs typeface="ヒラギノ角ゴ ProN W6" charset="0"/>
              <a:sym typeface="Helvetica Neue" charset="0"/>
            </a:endParaRPr>
          </a:p>
        </p:txBody>
      </p:sp>
      <p:sp>
        <p:nvSpPr>
          <p:cNvPr id="51202" name="Rectangle 2"/>
          <p:cNvSpPr>
            <a:spLocks noGrp="1" noChangeArrowheads="1"/>
          </p:cNvSpPr>
          <p:nvPr>
            <p:ph type="body" idx="1"/>
          </p:nvPr>
        </p:nvSpPr>
        <p:spPr>
          <a:xfrm>
            <a:off x="875110" y="1946672"/>
            <a:ext cx="8015266" cy="4018359"/>
          </a:xfrm>
          <a:ln/>
        </p:spPr>
        <p:txBody>
          <a:bodyPr>
            <a:noAutofit/>
          </a:bodyPr>
          <a:lstStyle/>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3,5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billones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gente</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culturas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orales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1,5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billones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gente</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culturas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orales-analfabetos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60%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mujeres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islámicas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son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analfabetas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o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analfabetas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funcionales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70-80% pueblos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menos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alcanzados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son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analfabetos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119863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2" name="Object 4"/>
          <p:cNvGraphicFramePr>
            <a:graphicFrameLocks noChangeAspect="1"/>
          </p:cNvGraphicFramePr>
          <p:nvPr/>
        </p:nvGraphicFramePr>
        <p:xfrm>
          <a:off x="642937" y="1679898"/>
          <a:ext cx="7983141" cy="4950395"/>
        </p:xfrm>
        <a:graphic>
          <a:graphicData uri="http://schemas.openxmlformats.org/presentationml/2006/ole">
            <mc:AlternateContent xmlns:mc="http://schemas.openxmlformats.org/markup-compatibility/2006">
              <mc:Choice xmlns:v="urn:schemas-microsoft-com:vml" Requires="v">
                <p:oleObj spid="_x0000_s57371" name="Documento" r:id="rId3" imgW="6105144" imgH="4974336" progId="Word.Document.8">
                  <p:embed/>
                </p:oleObj>
              </mc:Choice>
              <mc:Fallback>
                <p:oleObj name="Documento" r:id="rId3" imgW="6105144" imgH="4974336"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7" y="1679898"/>
                        <a:ext cx="7983141" cy="49503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3253" name="Text Box 5"/>
          <p:cNvSpPr txBox="1">
            <a:spLocks/>
          </p:cNvSpPr>
          <p:nvPr/>
        </p:nvSpPr>
        <p:spPr bwMode="auto">
          <a:xfrm>
            <a:off x="428625" y="696516"/>
            <a:ext cx="8036719" cy="1265248"/>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4291" tIns="32146" rIns="64291" bIns="32146">
            <a:spAutoFit/>
          </a:bodyPr>
          <a:lstStyle/>
          <a:p>
            <a:pPr lvl="1"/>
            <a:r>
              <a:rPr lang="es-ES" sz="1700" b="1">
                <a:solidFill>
                  <a:schemeClr val="bg1"/>
                </a:solidFill>
                <a:effectDag name="">
                  <a:cont type="tree" name="">
                    <a:effect ref="fillLine"/>
                    <a:outerShdw dist="38100" dir="13500000" algn="br">
                      <a:srgbClr val="FFD7BA"/>
                    </a:outerShdw>
                  </a:cont>
                  <a:cont type="tree" name="">
                    <a:effect ref="fillLine"/>
                    <a:outerShdw dist="38100" dir="2700000" algn="tl">
                      <a:srgbClr val="6C5240"/>
                    </a:outerShdw>
                  </a:cont>
                  <a:effect ref="fillLine"/>
                </a:effectDag>
                <a:latin typeface="Arial Black" charset="0"/>
                <a:ea typeface="ＭＳ Ｐゴシック" charset="0"/>
              </a:rPr>
              <a:t>CUADRO Nº 1</a:t>
            </a:r>
            <a:endParaRPr lang="es-ES" sz="1700" b="1">
              <a:solidFill>
                <a:srgbClr val="FF0000"/>
              </a:solidFill>
              <a:latin typeface="Arial" charset="0"/>
              <a:ea typeface="ＭＳ Ｐゴシック" charset="0"/>
            </a:endParaRPr>
          </a:p>
          <a:p>
            <a:pPr lvl="1"/>
            <a:r>
              <a:rPr lang="es-ES" sz="1700" b="1">
                <a:solidFill>
                  <a:srgbClr val="FF0000"/>
                </a:solidFill>
                <a:latin typeface="Arial" charset="0"/>
                <a:ea typeface="ＭＳ Ｐゴシック" charset="0"/>
              </a:rPr>
              <a:t>Estimados de la Población Analfabeta  Mundial de 15 años y más años.</a:t>
            </a:r>
          </a:p>
          <a:p>
            <a:pPr lvl="1"/>
            <a:r>
              <a:rPr lang="es-ES" sz="1700" b="1">
                <a:solidFill>
                  <a:srgbClr val="FF0000"/>
                </a:solidFill>
                <a:latin typeface="Arial" charset="0"/>
                <a:ea typeface="ＭＳ Ｐゴシック" charset="0"/>
              </a:rPr>
              <a:t>( en millones)</a:t>
            </a:r>
            <a:endParaRPr lang="es-ES" sz="800" b="1">
              <a:solidFill>
                <a:srgbClr val="FF0000"/>
              </a:solidFill>
              <a:latin typeface="Arial" charset="0"/>
              <a:ea typeface="ＭＳ Ｐゴシック" charset="0"/>
            </a:endParaRPr>
          </a:p>
          <a:p>
            <a:pPr>
              <a:spcBef>
                <a:spcPct val="50000"/>
              </a:spcBef>
            </a:pPr>
            <a:endParaRPr lang="en-US"/>
          </a:p>
        </p:txBody>
      </p:sp>
    </p:spTree>
    <p:extLst>
      <p:ext uri="{BB962C8B-B14F-4D97-AF65-F5344CB8AC3E}">
        <p14:creationId xmlns:p14="http://schemas.microsoft.com/office/powerpoint/2010/main" val="589180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5297" name="Rectangle 1"/>
          <p:cNvSpPr>
            <a:spLocks noGrp="1" noChangeArrowheads="1"/>
          </p:cNvSpPr>
          <p:nvPr>
            <p:ph type="title"/>
          </p:nvPr>
        </p:nvSpPr>
        <p:spPr>
          <a:ln/>
        </p:spPr>
        <p:txBody>
          <a:bodyPr>
            <a:normAutofit/>
          </a:bodyPr>
          <a:lstStyle/>
          <a:p>
            <a:pPr marL="286856"/>
            <a:r>
              <a:rPr lang="en-US" sz="48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Culturas</a:t>
            </a:r>
            <a:r>
              <a:rPr lang="en-U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 </a:t>
            </a:r>
            <a:r>
              <a:rPr lang="en-US" sz="48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Orales</a:t>
            </a:r>
            <a:r>
              <a:rPr lang="en-U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a:t>
            </a:r>
            <a:endParaRPr lang="en-US"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ea typeface="ヒラギノ角ゴ ProN W6" charset="0"/>
              <a:cs typeface="ヒラギノ角ゴ ProN W6" charset="0"/>
              <a:sym typeface="Helvetica Neue" charset="0"/>
            </a:endParaRPr>
          </a:p>
        </p:txBody>
      </p:sp>
      <p:sp>
        <p:nvSpPr>
          <p:cNvPr id="55298" name="Rectangle 2"/>
          <p:cNvSpPr>
            <a:spLocks noGrp="1" noChangeArrowheads="1"/>
          </p:cNvSpPr>
          <p:nvPr>
            <p:ph type="body" idx="1"/>
          </p:nvPr>
        </p:nvSpPr>
        <p:spPr>
          <a:xfrm>
            <a:off x="457200" y="2332037"/>
            <a:ext cx="8229600" cy="4525963"/>
          </a:xfrm>
          <a:ln/>
        </p:spPr>
        <p:txBody>
          <a:bodyPr>
            <a:noAutofit/>
          </a:bodyPr>
          <a:lstStyle/>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2/3 del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mundo</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son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aprendices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orales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Oralidad</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secundaria</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Tiempo</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dedicado</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comunicación</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endPar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Somos</a:t>
            </a:r>
            <a:r>
              <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culturas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orales</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buFontTx/>
              <a:buBlip>
                <a:blip r:embed="rId4"/>
              </a:buBlip>
            </a:pP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mayor parte de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nuestra</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comunicación</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a:t>
            </a:r>
            <a:r>
              <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oral</a:t>
            </a:r>
          </a:p>
        </p:txBody>
      </p:sp>
    </p:spTree>
    <p:extLst>
      <p:ext uri="{BB962C8B-B14F-4D97-AF65-F5344CB8AC3E}">
        <p14:creationId xmlns:p14="http://schemas.microsoft.com/office/powerpoint/2010/main" val="2775218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ln/>
        </p:spPr>
        <p:txBody>
          <a:bodyPr>
            <a:normAutofit/>
          </a:bodyPr>
          <a:lstStyle/>
          <a:p>
            <a:pPr marL="286856"/>
            <a:r>
              <a:rPr lang="en-US" sz="4800" b="1"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Neue" charset="0"/>
                <a:cs typeface="Helvetica Neue" charset="0"/>
                <a:sym typeface="Helvetica Neue" charset="0"/>
              </a:rPr>
              <a:t>Tipos</a:t>
            </a:r>
            <a:r>
              <a:rPr 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Neue" charset="0"/>
                <a:cs typeface="Helvetica Neue" charset="0"/>
                <a:sym typeface="Helvetica Neue" charset="0"/>
              </a:rPr>
              <a:t> de </a:t>
            </a:r>
            <a:r>
              <a:rPr lang="en-US" sz="4800" b="1"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Neue" charset="0"/>
                <a:cs typeface="Helvetica Neue" charset="0"/>
                <a:sym typeface="Helvetica Neue" charset="0"/>
              </a:rPr>
              <a:t>Alfabetismo</a:t>
            </a:r>
            <a:r>
              <a:rPr 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Neue" charset="0"/>
                <a:cs typeface="Helvetica Neue" charset="0"/>
                <a:sym typeface="Helvetica Neue" charset="0"/>
              </a:rPr>
              <a:t>:</a:t>
            </a:r>
            <a:endParaRPr lang="en-US" sz="4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Helvetica Neue" charset="0"/>
              <a:ea typeface="ヒラギノ角ゴ ProN W6" charset="0"/>
              <a:cs typeface="ヒラギノ角ゴ ProN W6" charset="0"/>
              <a:sym typeface="Helvetica Neue" charset="0"/>
            </a:endParaRPr>
          </a:p>
        </p:txBody>
      </p:sp>
      <p:sp>
        <p:nvSpPr>
          <p:cNvPr id="57346" name="Rectangle 2"/>
          <p:cNvSpPr>
            <a:spLocks noGrp="1" noChangeArrowheads="1"/>
          </p:cNvSpPr>
          <p:nvPr>
            <p:ph type="body" idx="1"/>
          </p:nvPr>
        </p:nvSpPr>
        <p:spPr>
          <a:xfrm>
            <a:off x="457200" y="1600200"/>
            <a:ext cx="8229600" cy="5122266"/>
          </a:xfrm>
          <a:ln/>
        </p:spPr>
        <p:txBody>
          <a:bodyPr>
            <a:normAutofit/>
          </a:bodyPr>
          <a:lstStyle/>
          <a:p>
            <a:pPr>
              <a:buFontTx/>
              <a:buBlip>
                <a:blip r:embed="rId4"/>
              </a:buBlip>
            </a:pP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Alfabetización</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funcional</a:t>
            </a:r>
            <a:endPar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Tx/>
              <a:buBlip>
                <a:blip r:embed="rId4"/>
              </a:buBlip>
            </a:pP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Aparenta</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conocimiento</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que</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no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tiene</a:t>
            </a:r>
            <a:endPar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Tx/>
              <a:buBlip>
                <a:blip r:embed="rId4"/>
              </a:buBlip>
            </a:pP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Ser</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parte de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cultura</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letrada</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y no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dominar</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la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lecto-escritura</a:t>
            </a:r>
            <a:endPar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buFontTx/>
              <a:buBlip>
                <a:blip r:embed="rId4"/>
              </a:buBlip>
            </a:pP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concepto</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no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tiene</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sentido</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para</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culturas</a:t>
            </a:r>
            <a:r>
              <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4000" b="1" dirty="0" err="1">
                <a:ln w="18415" cmpd="sng">
                  <a:solidFill>
                    <a:srgbClr val="FFFFFF"/>
                  </a:solidFill>
                  <a:prstDash val="solid"/>
                </a:ln>
                <a:solidFill>
                  <a:srgbClr val="FFFFFF"/>
                </a:solidFill>
                <a:effectLst>
                  <a:outerShdw blurRad="63500" dir="3600000" algn="tl" rotWithShape="0">
                    <a:srgbClr val="000000">
                      <a:alpha val="70000"/>
                    </a:srgbClr>
                  </a:outerShdw>
                </a:effectLst>
              </a:rPr>
              <a:t>orales</a:t>
            </a:r>
            <a:endParaRPr lang="en-US" sz="40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024262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9633" name="Rectangle 1"/>
          <p:cNvSpPr>
            <a:spLocks noGrp="1" noChangeArrowheads="1"/>
          </p:cNvSpPr>
          <p:nvPr>
            <p:ph type="title"/>
          </p:nvPr>
        </p:nvSpPr>
        <p:spPr>
          <a:ln/>
        </p:spPr>
        <p:txBody>
          <a:bodyPr/>
          <a:lstStyle/>
          <a:p>
            <a:pPr marL="286856"/>
            <a:r>
              <a:rPr lang="en-US" sz="49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Oralidad</a:t>
            </a:r>
            <a:r>
              <a:rPr lang="en-US" sz="49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 y </a:t>
            </a:r>
            <a:r>
              <a:rPr lang="en-US" sz="49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Ciberespacio</a:t>
            </a:r>
            <a:r>
              <a:rPr lang="en-US" sz="49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cs typeface="Helvetica Neue" charset="0"/>
                <a:sym typeface="Helvetica Neue" charset="0"/>
              </a:rPr>
              <a:t>:</a:t>
            </a:r>
            <a:endParaRPr lang="en-US" sz="49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Helvetica Neue" charset="0"/>
              <a:ea typeface="ヒラギノ角ゴ ProN W6" charset="0"/>
              <a:cs typeface="ヒラギノ角ゴ ProN W6" charset="0"/>
              <a:sym typeface="Helvetica Neue" charset="0"/>
            </a:endParaRPr>
          </a:p>
        </p:txBody>
      </p:sp>
      <p:sp>
        <p:nvSpPr>
          <p:cNvPr id="69634" name="Rectangle 2"/>
          <p:cNvSpPr>
            <a:spLocks noGrp="1" noChangeArrowheads="1"/>
          </p:cNvSpPr>
          <p:nvPr>
            <p:ph type="body" idx="1"/>
          </p:nvPr>
        </p:nvSpPr>
        <p:spPr>
          <a:xfrm>
            <a:off x="457200" y="1600200"/>
            <a:ext cx="8229600" cy="5091287"/>
          </a:xfrm>
          <a:ln/>
        </p:spPr>
        <p:txBody>
          <a:bodyPr>
            <a:normAutofit lnSpcReduction="10000"/>
          </a:bodyPr>
          <a:lstStyle/>
          <a:p>
            <a:pPr>
              <a:buFontTx/>
              <a:buBlip>
                <a:blip r:embed="rId4"/>
              </a:buBlip>
            </a:pP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Tecnologias</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son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sistemas</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de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transformación</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de la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conciencia</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buFontTx/>
              <a:buBlip>
                <a:blip r:embed="rId4"/>
              </a:buBlip>
            </a:pP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Internet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es</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retorno</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oralidad</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ja-JP" alt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electrónica</a:t>
            </a:r>
            <a:r>
              <a:rPr lang="ja-JP" alt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buFontTx/>
              <a:buBlip>
                <a:blip r:embed="rId4"/>
              </a:buBlip>
            </a:pP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Más</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participación</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comunitaria</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buFontTx/>
              <a:buBlip>
                <a:blip r:embed="rId4"/>
              </a:buBlip>
            </a:pP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Se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permite</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la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humanización</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de la </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comunicación</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buFontTx/>
              <a:buBlip>
                <a:blip r:embed="rId4"/>
              </a:buBlip>
            </a:pP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Mega </a:t>
            </a:r>
            <a:r>
              <a:rPr lang="ja-JP" alt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agora-</a:t>
            </a:r>
            <a:r>
              <a:rPr lang="en-US" sz="36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comunicacional</a:t>
            </a:r>
            <a:r>
              <a:rPr lang="ja-JP" alt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a:t>
            </a:r>
            <a:r>
              <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 </a:t>
            </a:r>
            <a:r>
              <a:rPr lang="en-US" sz="36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deslocalizada</a:t>
            </a:r>
            <a:endParaRPr lang="en-US" sz="36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a:p>
            <a:pPr>
              <a:buFontTx/>
              <a:buBlip>
                <a:blip r:embed="rId4"/>
              </a:buBlip>
            </a:pPr>
            <a:endParaRPr lang="en-US" dirty="0"/>
          </a:p>
        </p:txBody>
      </p:sp>
    </p:spTree>
    <p:extLst>
      <p:ext uri="{BB962C8B-B14F-4D97-AF65-F5344CB8AC3E}">
        <p14:creationId xmlns:p14="http://schemas.microsoft.com/office/powerpoint/2010/main" val="883032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4285</TotalTime>
  <Words>4465</Words>
  <Application>Microsoft Macintosh PowerPoint</Application>
  <PresentationFormat>Presentación en pantalla (4:3)</PresentationFormat>
  <Paragraphs>439</Paragraphs>
  <Slides>40</Slides>
  <Notes>34</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40</vt:i4>
      </vt:variant>
    </vt:vector>
  </HeadingPairs>
  <TitlesOfParts>
    <vt:vector size="42" baseType="lpstr">
      <vt:lpstr>Tema de Office</vt:lpstr>
      <vt:lpstr>Documento</vt:lpstr>
      <vt:lpstr>Cultura – Cosmovisión y Evangelización </vt:lpstr>
      <vt:lpstr>Presentación de PowerPoint</vt:lpstr>
      <vt:lpstr>3 Conceptos</vt:lpstr>
      <vt:lpstr>3 Contextos</vt:lpstr>
      <vt:lpstr>Presentación de PowerPoint</vt:lpstr>
      <vt:lpstr>Presentación de PowerPoint</vt:lpstr>
      <vt:lpstr>COSMOVISIÓN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Nuestra cosmovisión sobre el tiempo:</vt:lpstr>
      <vt:lpstr>Presentación de PowerPoint</vt:lpstr>
      <vt:lpstr>Presentación de PowerPoint</vt:lpstr>
      <vt:lpstr>Base bíblica</vt:lpstr>
      <vt:lpstr>Colosenses 1.27</vt:lpstr>
      <vt:lpstr>LA COSMOVISIÓN DEISTA</vt:lpstr>
      <vt:lpstr>Presentación de PowerPoint</vt:lpstr>
      <vt:lpstr>Presentación de PowerPoint</vt:lpstr>
      <vt:lpstr>Presentación de PowerPoint</vt:lpstr>
      <vt:lpstr>Presentación de PowerPoint</vt:lpstr>
      <vt:lpstr>Presentación de PowerPoint</vt:lpstr>
      <vt:lpstr>La Tarea: (II Corintios 5:18) </vt:lpstr>
      <vt:lpstr>Enfoque</vt:lpstr>
      <vt:lpstr>Presentación de PowerPoint</vt:lpstr>
      <vt:lpstr>Símbolos y signos / formas y significados</vt:lpstr>
      <vt:lpstr>Presentación de PowerPoint</vt:lpstr>
      <vt:lpstr>Oralidad y Evangelización:</vt:lpstr>
      <vt:lpstr>Oralidad y Biblia:</vt:lpstr>
      <vt:lpstr>Principios de Comunicación Oral:</vt:lpstr>
      <vt:lpstr>Presentación de PowerPoint</vt:lpstr>
      <vt:lpstr>Estadísticas:</vt:lpstr>
      <vt:lpstr>Presentación de PowerPoint</vt:lpstr>
      <vt:lpstr>Culturas Orales:</vt:lpstr>
      <vt:lpstr>Tipos de Alfabetismo:</vt:lpstr>
      <vt:lpstr>Oralidad y Ciberespacio:</vt:lpstr>
    </vt:vector>
  </TitlesOfParts>
  <Company>Hosanna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Casanueva Andres</dc:creator>
  <cp:lastModifiedBy>Casanueva Andres</cp:lastModifiedBy>
  <cp:revision>32</cp:revision>
  <dcterms:created xsi:type="dcterms:W3CDTF">2012-08-22T20:35:49Z</dcterms:created>
  <dcterms:modified xsi:type="dcterms:W3CDTF">2012-08-25T20:05:21Z</dcterms:modified>
</cp:coreProperties>
</file>